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57"/>
  </p:notesMasterIdLst>
  <p:sldIdLst>
    <p:sldId id="256" r:id="rId2"/>
    <p:sldId id="291" r:id="rId3"/>
    <p:sldId id="318" r:id="rId4"/>
    <p:sldId id="335" r:id="rId5"/>
    <p:sldId id="336" r:id="rId6"/>
    <p:sldId id="337" r:id="rId7"/>
    <p:sldId id="338" r:id="rId8"/>
    <p:sldId id="339" r:id="rId9"/>
    <p:sldId id="354" r:id="rId10"/>
    <p:sldId id="340" r:id="rId11"/>
    <p:sldId id="341" r:id="rId12"/>
    <p:sldId id="342" r:id="rId13"/>
    <p:sldId id="343" r:id="rId14"/>
    <p:sldId id="344" r:id="rId15"/>
    <p:sldId id="345" r:id="rId16"/>
    <p:sldId id="346" r:id="rId17"/>
    <p:sldId id="347" r:id="rId18"/>
    <p:sldId id="348" r:id="rId19"/>
    <p:sldId id="349" r:id="rId20"/>
    <p:sldId id="350" r:id="rId21"/>
    <p:sldId id="352" r:id="rId22"/>
    <p:sldId id="353" r:id="rId23"/>
    <p:sldId id="319" r:id="rId24"/>
    <p:sldId id="320" r:id="rId25"/>
    <p:sldId id="321" r:id="rId26"/>
    <p:sldId id="322" r:id="rId27"/>
    <p:sldId id="323" r:id="rId28"/>
    <p:sldId id="324" r:id="rId29"/>
    <p:sldId id="325" r:id="rId30"/>
    <p:sldId id="327" r:id="rId31"/>
    <p:sldId id="332" r:id="rId32"/>
    <p:sldId id="333"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6" r:id="rId54"/>
    <p:sldId id="288" r:id="rId55"/>
    <p:sldId id="35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1" autoAdjust="0"/>
  </p:normalViewPr>
  <p:slideViewPr>
    <p:cSldViewPr snapToGrid="0">
      <p:cViewPr varScale="1">
        <p:scale>
          <a:sx n="65" d="100"/>
          <a:sy n="65"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5C6E7-936A-43E6-B7F0-AABDEACBEB1A}" type="datetimeFigureOut">
              <a:rPr lang="en-US" smtClean="0"/>
              <a:t>9/22/2014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E3C96-0601-4840-AB50-C19F745F0305}" type="slidenum">
              <a:rPr lang="en-US" smtClean="0"/>
              <a:t>‹#›</a:t>
            </a:fld>
            <a:endParaRPr lang="en-US"/>
          </a:p>
        </p:txBody>
      </p:sp>
    </p:spTree>
    <p:extLst>
      <p:ext uri="{BB962C8B-B14F-4D97-AF65-F5344CB8AC3E}">
        <p14:creationId xmlns:p14="http://schemas.microsoft.com/office/powerpoint/2010/main" val="225084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E3C96-0601-4840-AB50-C19F745F0305}" type="slidenum">
              <a:rPr lang="en-US" smtClean="0"/>
              <a:t>1</a:t>
            </a:fld>
            <a:endParaRPr lang="en-US"/>
          </a:p>
        </p:txBody>
      </p:sp>
    </p:spTree>
    <p:extLst>
      <p:ext uri="{BB962C8B-B14F-4D97-AF65-F5344CB8AC3E}">
        <p14:creationId xmlns:p14="http://schemas.microsoft.com/office/powerpoint/2010/main" val="422670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6F722-AD1E-49C5-86BB-8F575539016E}" type="slidenum">
              <a:rPr lang="en-US" altLang="ur-PK"/>
              <a:pPr/>
              <a:t>11</a:t>
            </a:fld>
            <a:endParaRPr lang="en-US" altLang="ur-PK"/>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1682956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24E02-E186-4DEB-96D8-4CA4399B9D32}" type="slidenum">
              <a:rPr lang="en-US" altLang="ur-PK"/>
              <a:pPr/>
              <a:t>12</a:t>
            </a:fld>
            <a:endParaRPr lang="en-US" altLang="ur-PK"/>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ur-PK" altLang="ur-PK" dirty="0"/>
          </a:p>
        </p:txBody>
      </p:sp>
    </p:spTree>
    <p:extLst>
      <p:ext uri="{BB962C8B-B14F-4D97-AF65-F5344CB8AC3E}">
        <p14:creationId xmlns:p14="http://schemas.microsoft.com/office/powerpoint/2010/main" val="184716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6910D-B251-4E32-A5CD-F17910F0EDE8}" type="slidenum">
              <a:rPr lang="en-US" altLang="ur-PK"/>
              <a:pPr/>
              <a:t>13</a:t>
            </a:fld>
            <a:endParaRPr lang="en-US" altLang="ur-PK"/>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183153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7ECEB-CD69-4018-AD65-3849CE0CF248}" type="slidenum">
              <a:rPr lang="en-US" altLang="ur-PK"/>
              <a:pPr/>
              <a:t>14</a:t>
            </a:fld>
            <a:endParaRPr lang="en-US" altLang="ur-PK"/>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41969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BF8E-8FA0-4FE3-86D1-5F0B5637B9D8}" type="slidenum">
              <a:rPr lang="en-US" altLang="ur-PK"/>
              <a:pPr/>
              <a:t>15</a:t>
            </a:fld>
            <a:endParaRPr lang="en-US" altLang="ur-PK"/>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378833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A8974-02CF-4071-8A48-C1C1DEB2A67B}" type="slidenum">
              <a:rPr lang="en-US" altLang="ur-PK"/>
              <a:pPr/>
              <a:t>16</a:t>
            </a:fld>
            <a:endParaRPr lang="en-US" altLang="ur-PK"/>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05139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FD81E-ABCB-4522-9EA6-E51EA028C7A2}" type="slidenum">
              <a:rPr lang="en-US" altLang="ur-PK"/>
              <a:pPr/>
              <a:t>17</a:t>
            </a:fld>
            <a:endParaRPr lang="en-US" altLang="ur-PK"/>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04099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D3FDB-DE3E-48F2-B475-D558BE3A3E55}" type="slidenum">
              <a:rPr lang="en-US" altLang="ur-PK"/>
              <a:pPr/>
              <a:t>18</a:t>
            </a:fld>
            <a:endParaRPr lang="en-US" altLang="ur-PK"/>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318913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79401-1F42-4E84-B7BA-DCE42B6DA7F9}" type="slidenum">
              <a:rPr lang="en-US" altLang="ur-PK"/>
              <a:pPr/>
              <a:t>19</a:t>
            </a:fld>
            <a:endParaRPr lang="en-US" altLang="ur-PK"/>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15049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EDE38-17AD-4E13-8045-6D2A07DA6208}" type="slidenum">
              <a:rPr lang="en-US" altLang="ur-PK"/>
              <a:pPr/>
              <a:t>20</a:t>
            </a:fld>
            <a:endParaRPr lang="en-US" altLang="ur-PK"/>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50518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ur-PK" smtClean="0"/>
          </a:p>
        </p:txBody>
      </p:sp>
    </p:spTree>
    <p:extLst>
      <p:ext uri="{BB962C8B-B14F-4D97-AF65-F5344CB8AC3E}">
        <p14:creationId xmlns:p14="http://schemas.microsoft.com/office/powerpoint/2010/main" val="857959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86CB6-48F7-453A-9CDD-AF17CFD8E943}" type="slidenum">
              <a:rPr lang="en-US" altLang="ur-PK"/>
              <a:pPr/>
              <a:t>21</a:t>
            </a:fld>
            <a:endParaRPr lang="en-US" altLang="ur-PK"/>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3066419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EFA42-E84A-44C9-A5CC-C09764E2EC5F}" type="slidenum">
              <a:rPr lang="en-US" altLang="ur-PK"/>
              <a:pPr/>
              <a:t>22</a:t>
            </a:fld>
            <a:endParaRPr lang="en-US" altLang="ur-PK"/>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9956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numCol="1" anchor="t" anchorCtr="0" compatLnSpc="1">
            <a:prstTxWarp prst="textNoShape">
              <a:avLst/>
            </a:prstTxWarp>
          </a:bodyPr>
          <a:lstStyle/>
          <a:p>
            <a:endParaRPr lang="ur-PK" altLang="ur-PK" smtClean="0"/>
          </a:p>
        </p:txBody>
      </p:sp>
    </p:spTree>
    <p:extLst>
      <p:ext uri="{BB962C8B-B14F-4D97-AF65-F5344CB8AC3E}">
        <p14:creationId xmlns:p14="http://schemas.microsoft.com/office/powerpoint/2010/main" val="1070809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r-PK" dirty="0" smtClean="0"/>
              <a:t>http://earthtechling.com/2010/11/plogg-smart-plug-tracks-energy-usage/</a:t>
            </a:r>
          </a:p>
          <a:p>
            <a:r>
              <a:rPr lang="en-US" altLang="ur-PK" dirty="0" smtClean="0"/>
              <a:t>http://www.bodymedia.com/</a:t>
            </a:r>
          </a:p>
          <a:p>
            <a:endParaRPr lang="ur-PK" altLang="ur-PK" dirty="0" smtClean="0"/>
          </a:p>
        </p:txBody>
      </p:sp>
    </p:spTree>
    <p:extLst>
      <p:ext uri="{BB962C8B-B14F-4D97-AF65-F5344CB8AC3E}">
        <p14:creationId xmlns:p14="http://schemas.microsoft.com/office/powerpoint/2010/main" val="3948325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39700" y="766763"/>
            <a:ext cx="6824663"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xfrm>
            <a:off x="709613" y="4864100"/>
            <a:ext cx="5681662"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2" tIns="48331" rIns="96662" bIns="48331" numCol="1" anchor="t" anchorCtr="0" compatLnSpc="1">
            <a:prstTxWarp prst="textNoShape">
              <a:avLst/>
            </a:prstTxWarp>
          </a:bodyPr>
          <a:lstStyle/>
          <a:p>
            <a:endParaRPr lang="ur-PK" altLang="ur-PK" smtClean="0"/>
          </a:p>
        </p:txBody>
      </p:sp>
    </p:spTree>
    <p:extLst>
      <p:ext uri="{BB962C8B-B14F-4D97-AF65-F5344CB8AC3E}">
        <p14:creationId xmlns:p14="http://schemas.microsoft.com/office/powerpoint/2010/main" val="4058150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ur-PK" smtClean="0"/>
          </a:p>
        </p:txBody>
      </p:sp>
    </p:spTree>
    <p:extLst>
      <p:ext uri="{BB962C8B-B14F-4D97-AF65-F5344CB8AC3E}">
        <p14:creationId xmlns:p14="http://schemas.microsoft.com/office/powerpoint/2010/main" val="286819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numCol="1" anchor="t" anchorCtr="0" compatLnSpc="1">
            <a:prstTxWarp prst="textNoShape">
              <a:avLst/>
            </a:prstTxWarp>
          </a:bodyPr>
          <a:lstStyle/>
          <a:p>
            <a:r>
              <a:rPr lang="en-US" altLang="ur-PK" dirty="0" smtClean="0"/>
              <a:t>http://datatracker.ietf.org/wg/6lowpan/charter/</a:t>
            </a:r>
          </a:p>
          <a:p>
            <a:r>
              <a:rPr lang="en-US" altLang="ur-PK" dirty="0" smtClean="0"/>
              <a:t>http://en.wikipedia.org/wiki/Machine_to_machine/</a:t>
            </a:r>
          </a:p>
          <a:p>
            <a:r>
              <a:rPr lang="en-US" altLang="ur-PK" dirty="0" smtClean="0"/>
              <a:t>http://en.wikipedia.org/wiki/Internet_of_Things/</a:t>
            </a:r>
          </a:p>
          <a:p>
            <a:endParaRPr lang="ur-PK" altLang="ur-PK" dirty="0" smtClean="0"/>
          </a:p>
        </p:txBody>
      </p:sp>
    </p:spTree>
    <p:extLst>
      <p:ext uri="{BB962C8B-B14F-4D97-AF65-F5344CB8AC3E}">
        <p14:creationId xmlns:p14="http://schemas.microsoft.com/office/powerpoint/2010/main" val="1322401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numCol="1" anchor="t" anchorCtr="0" compatLnSpc="1">
            <a:prstTxWarp prst="textNoShape">
              <a:avLst/>
            </a:prstTxWarp>
          </a:bodyPr>
          <a:lstStyle/>
          <a:p>
            <a:endParaRPr lang="ur-PK" altLang="ur-PK" smtClean="0"/>
          </a:p>
        </p:txBody>
      </p:sp>
    </p:spTree>
    <p:extLst>
      <p:ext uri="{BB962C8B-B14F-4D97-AF65-F5344CB8AC3E}">
        <p14:creationId xmlns:p14="http://schemas.microsoft.com/office/powerpoint/2010/main" val="287972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numCol="1" anchor="t" anchorCtr="0" compatLnSpc="1">
            <a:prstTxWarp prst="textNoShape">
              <a:avLst/>
            </a:prstTxWarp>
          </a:bodyPr>
          <a:lstStyle/>
          <a:p>
            <a:endParaRPr lang="ur-PK" altLang="ur-PK" smtClean="0"/>
          </a:p>
        </p:txBody>
      </p:sp>
    </p:spTree>
    <p:extLst>
      <p:ext uri="{BB962C8B-B14F-4D97-AF65-F5344CB8AC3E}">
        <p14:creationId xmlns:p14="http://schemas.microsoft.com/office/powerpoint/2010/main" val="220523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60C7C-6143-4CDA-80AC-7FF61C9ACB91}" type="slidenum">
              <a:rPr lang="en-US" altLang="ur-PK"/>
              <a:pPr/>
              <a:t>4</a:t>
            </a:fld>
            <a:endParaRPr lang="en-US" altLang="ur-PK"/>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5281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A0497-7414-438A-9FDE-6B7D18DAE660}" type="slidenum">
              <a:rPr lang="en-US" altLang="ur-PK"/>
              <a:pPr/>
              <a:t>5</a:t>
            </a:fld>
            <a:endParaRPr lang="en-US" altLang="ur-PK"/>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246486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58A58-5A18-4F2A-A1DF-A8A7093320D7}" type="slidenum">
              <a:rPr lang="en-US" altLang="ur-PK"/>
              <a:pPr/>
              <a:t>6</a:t>
            </a:fld>
            <a:endParaRPr lang="en-US" altLang="ur-PK"/>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ur-PK" dirty="0" smtClean="0"/>
              <a:t>http://en.wikipedia.org/wiki/Edwin_Drake</a:t>
            </a:r>
            <a:endParaRPr lang="ur-PK" altLang="ur-PK" dirty="0"/>
          </a:p>
        </p:txBody>
      </p:sp>
    </p:spTree>
    <p:extLst>
      <p:ext uri="{BB962C8B-B14F-4D97-AF65-F5344CB8AC3E}">
        <p14:creationId xmlns:p14="http://schemas.microsoft.com/office/powerpoint/2010/main" val="25052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2E50B-792D-4327-A2B3-CAF3A5D73F64}" type="slidenum">
              <a:rPr lang="en-US" altLang="ur-PK"/>
              <a:pPr/>
              <a:t>7</a:t>
            </a:fld>
            <a:endParaRPr lang="en-US" altLang="ur-PK"/>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120365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EFD4F0-070B-415A-8F10-CFB5795EEAA2}" type="slidenum">
              <a:rPr lang="en-US" altLang="ur-PK"/>
              <a:pPr/>
              <a:t>8</a:t>
            </a:fld>
            <a:endParaRPr lang="en-US" altLang="ur-PK"/>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146150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9D56F-18A4-40B9-92FA-99D5798A30B6}" type="slidenum">
              <a:rPr lang="en-US" altLang="ur-PK"/>
              <a:pPr/>
              <a:t>9</a:t>
            </a:fld>
            <a:endParaRPr lang="en-US" altLang="ur-PK"/>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ur-PK" dirty="0" smtClean="0"/>
              <a:t>http://www.claytonchristensen.com/books/the-innovators-dilemma/</a:t>
            </a:r>
            <a:endParaRPr lang="ur-PK" altLang="ur-PK" dirty="0"/>
          </a:p>
        </p:txBody>
      </p:sp>
    </p:spTree>
    <p:extLst>
      <p:ext uri="{BB962C8B-B14F-4D97-AF65-F5344CB8AC3E}">
        <p14:creationId xmlns:p14="http://schemas.microsoft.com/office/powerpoint/2010/main" val="113708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0FD0F-5123-4981-AA9D-8A7FD324AF13}" type="slidenum">
              <a:rPr lang="en-US" altLang="ur-PK"/>
              <a:pPr/>
              <a:t>10</a:t>
            </a:fld>
            <a:endParaRPr lang="en-US" altLang="ur-PK"/>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ur-PK" altLang="ur-PK"/>
          </a:p>
        </p:txBody>
      </p:sp>
    </p:spTree>
    <p:extLst>
      <p:ext uri="{BB962C8B-B14F-4D97-AF65-F5344CB8AC3E}">
        <p14:creationId xmlns:p14="http://schemas.microsoft.com/office/powerpoint/2010/main" val="365310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2F63C3F-EF7E-4BE5-AFCD-0FA77399C642}"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A0F-BA0C-4240-AD1B-406CB7431BA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6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63C3F-EF7E-4BE5-AFCD-0FA77399C642}"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268402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63C3F-EF7E-4BE5-AFCD-0FA77399C642}"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A0F-BA0C-4240-AD1B-406CB7431BA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7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1074400" cy="990600"/>
          </a:xfrm>
        </p:spPr>
        <p:txBody>
          <a:bodyPr/>
          <a:lstStyle/>
          <a:p>
            <a:r>
              <a:rPr lang="en-US" smtClean="0"/>
              <a:t>Click to edit Master title style</a:t>
            </a:r>
            <a:endParaRPr lang="ur-PK"/>
          </a:p>
        </p:txBody>
      </p:sp>
      <p:sp>
        <p:nvSpPr>
          <p:cNvPr id="3" name="Text Placeholder 2"/>
          <p:cNvSpPr>
            <a:spLocks noGrp="1"/>
          </p:cNvSpPr>
          <p:nvPr>
            <p:ph type="body" sz="half" idx="1"/>
          </p:nvPr>
        </p:nvSpPr>
        <p:spPr>
          <a:xfrm>
            <a:off x="1727200" y="1066800"/>
            <a:ext cx="4978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r-PK"/>
          </a:p>
        </p:txBody>
      </p:sp>
      <p:sp>
        <p:nvSpPr>
          <p:cNvPr id="4" name="Content Placeholder 3"/>
          <p:cNvSpPr>
            <a:spLocks noGrp="1"/>
          </p:cNvSpPr>
          <p:nvPr>
            <p:ph sz="quarter" idx="2"/>
          </p:nvPr>
        </p:nvSpPr>
        <p:spPr>
          <a:xfrm>
            <a:off x="6908800" y="1066800"/>
            <a:ext cx="4978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r-PK"/>
          </a:p>
        </p:txBody>
      </p:sp>
      <p:sp>
        <p:nvSpPr>
          <p:cNvPr id="5" name="Content Placeholder 4"/>
          <p:cNvSpPr>
            <a:spLocks noGrp="1"/>
          </p:cNvSpPr>
          <p:nvPr>
            <p:ph sz="quarter" idx="3"/>
          </p:nvPr>
        </p:nvSpPr>
        <p:spPr>
          <a:xfrm>
            <a:off x="6908800" y="3581400"/>
            <a:ext cx="4978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r-PK"/>
          </a:p>
        </p:txBody>
      </p:sp>
      <p:sp>
        <p:nvSpPr>
          <p:cNvPr id="6" name="Date Placeholder 5"/>
          <p:cNvSpPr>
            <a:spLocks noGrp="1"/>
          </p:cNvSpPr>
          <p:nvPr>
            <p:ph type="dt" sz="quarter" idx="10"/>
          </p:nvPr>
        </p:nvSpPr>
        <p:spPr>
          <a:xfrm>
            <a:off x="304800" y="6326188"/>
            <a:ext cx="2540000" cy="379412"/>
          </a:xfrm>
        </p:spPr>
        <p:txBody>
          <a:bodyPr/>
          <a:lstStyle>
            <a:lvl1pPr>
              <a:defRPr/>
            </a:lvl1pPr>
          </a:lstStyle>
          <a:p>
            <a:endParaRPr lang="en-US" altLang="ur-PK"/>
          </a:p>
        </p:txBody>
      </p:sp>
      <p:sp>
        <p:nvSpPr>
          <p:cNvPr id="7" name="Footer Placeholder 6"/>
          <p:cNvSpPr>
            <a:spLocks noGrp="1"/>
          </p:cNvSpPr>
          <p:nvPr>
            <p:ph type="ftr" sz="quarter" idx="11"/>
          </p:nvPr>
        </p:nvSpPr>
        <p:spPr>
          <a:xfrm>
            <a:off x="3048000" y="6324601"/>
            <a:ext cx="3860800" cy="379413"/>
          </a:xfrm>
        </p:spPr>
        <p:txBody>
          <a:bodyPr/>
          <a:lstStyle>
            <a:lvl1pPr>
              <a:defRPr/>
            </a:lvl1pPr>
          </a:lstStyle>
          <a:p>
            <a:endParaRPr lang="en-US" altLang="ur-PK"/>
          </a:p>
        </p:txBody>
      </p:sp>
      <p:sp>
        <p:nvSpPr>
          <p:cNvPr id="8" name="Slide Number Placeholder 7"/>
          <p:cNvSpPr>
            <a:spLocks noGrp="1"/>
          </p:cNvSpPr>
          <p:nvPr>
            <p:ph type="sldNum" sz="quarter" idx="12"/>
          </p:nvPr>
        </p:nvSpPr>
        <p:spPr>
          <a:xfrm>
            <a:off x="9652000" y="6478588"/>
            <a:ext cx="2540000" cy="379412"/>
          </a:xfrm>
        </p:spPr>
        <p:txBody>
          <a:bodyPr/>
          <a:lstStyle>
            <a:lvl1pPr>
              <a:defRPr/>
            </a:lvl1pPr>
          </a:lstStyle>
          <a:p>
            <a:fld id="{AE5D2BE9-6711-4C0E-9AFE-FEEE773547DB}" type="slidenum">
              <a:rPr lang="en-US" altLang="ur-PK"/>
              <a:pPr/>
              <a:t>‹#›</a:t>
            </a:fld>
            <a:endParaRPr lang="en-US" altLang="ur-PK"/>
          </a:p>
        </p:txBody>
      </p:sp>
    </p:spTree>
    <p:extLst>
      <p:ext uri="{BB962C8B-B14F-4D97-AF65-F5344CB8AC3E}">
        <p14:creationId xmlns:p14="http://schemas.microsoft.com/office/powerpoint/2010/main" val="105578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1074400" cy="990600"/>
          </a:xfrm>
        </p:spPr>
        <p:txBody>
          <a:bodyPr/>
          <a:lstStyle/>
          <a:p>
            <a:r>
              <a:rPr lang="en-US" smtClean="0"/>
              <a:t>Click to edit Master title style</a:t>
            </a:r>
            <a:endParaRPr lang="ur-PK"/>
          </a:p>
        </p:txBody>
      </p:sp>
      <p:sp>
        <p:nvSpPr>
          <p:cNvPr id="3" name="Chart Placeholder 2"/>
          <p:cNvSpPr>
            <a:spLocks noGrp="1"/>
          </p:cNvSpPr>
          <p:nvPr>
            <p:ph type="chart" idx="1"/>
          </p:nvPr>
        </p:nvSpPr>
        <p:spPr>
          <a:xfrm>
            <a:off x="1727200" y="1066800"/>
            <a:ext cx="10160000" cy="4876800"/>
          </a:xfrm>
        </p:spPr>
        <p:txBody>
          <a:bodyPr/>
          <a:lstStyle/>
          <a:p>
            <a:endParaRPr lang="ur-PK"/>
          </a:p>
        </p:txBody>
      </p:sp>
      <p:sp>
        <p:nvSpPr>
          <p:cNvPr id="4" name="Date Placeholder 3"/>
          <p:cNvSpPr>
            <a:spLocks noGrp="1"/>
          </p:cNvSpPr>
          <p:nvPr>
            <p:ph type="dt" sz="quarter" idx="10"/>
          </p:nvPr>
        </p:nvSpPr>
        <p:spPr>
          <a:xfrm>
            <a:off x="304800" y="6326188"/>
            <a:ext cx="2540000" cy="379412"/>
          </a:xfrm>
        </p:spPr>
        <p:txBody>
          <a:bodyPr/>
          <a:lstStyle>
            <a:lvl1pPr>
              <a:defRPr/>
            </a:lvl1pPr>
          </a:lstStyle>
          <a:p>
            <a:endParaRPr lang="en-US" altLang="ur-PK"/>
          </a:p>
        </p:txBody>
      </p:sp>
      <p:sp>
        <p:nvSpPr>
          <p:cNvPr id="5" name="Footer Placeholder 4"/>
          <p:cNvSpPr>
            <a:spLocks noGrp="1"/>
          </p:cNvSpPr>
          <p:nvPr>
            <p:ph type="ftr" sz="quarter" idx="11"/>
          </p:nvPr>
        </p:nvSpPr>
        <p:spPr>
          <a:xfrm>
            <a:off x="3048000" y="6324601"/>
            <a:ext cx="3860800" cy="379413"/>
          </a:xfrm>
        </p:spPr>
        <p:txBody>
          <a:bodyPr/>
          <a:lstStyle>
            <a:lvl1pPr>
              <a:defRPr/>
            </a:lvl1pPr>
          </a:lstStyle>
          <a:p>
            <a:endParaRPr lang="en-US" altLang="ur-PK"/>
          </a:p>
        </p:txBody>
      </p:sp>
      <p:sp>
        <p:nvSpPr>
          <p:cNvPr id="6" name="Slide Number Placeholder 5"/>
          <p:cNvSpPr>
            <a:spLocks noGrp="1"/>
          </p:cNvSpPr>
          <p:nvPr>
            <p:ph type="sldNum" sz="quarter" idx="12"/>
          </p:nvPr>
        </p:nvSpPr>
        <p:spPr>
          <a:xfrm>
            <a:off x="9652000" y="6478588"/>
            <a:ext cx="2540000" cy="379412"/>
          </a:xfrm>
        </p:spPr>
        <p:txBody>
          <a:bodyPr/>
          <a:lstStyle>
            <a:lvl1pPr>
              <a:defRPr/>
            </a:lvl1pPr>
          </a:lstStyle>
          <a:p>
            <a:fld id="{5C27AD0D-BCCC-4D8F-99AE-C1EB21B0534C}" type="slidenum">
              <a:rPr lang="en-US" altLang="ur-PK"/>
              <a:pPr/>
              <a:t>‹#›</a:t>
            </a:fld>
            <a:endParaRPr lang="en-US" altLang="ur-PK"/>
          </a:p>
        </p:txBody>
      </p:sp>
    </p:spTree>
    <p:extLst>
      <p:ext uri="{BB962C8B-B14F-4D97-AF65-F5344CB8AC3E}">
        <p14:creationId xmlns:p14="http://schemas.microsoft.com/office/powerpoint/2010/main" val="96330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F63C3F-EF7E-4BE5-AFCD-0FA77399C642}"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233264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F63C3F-EF7E-4BE5-AFCD-0FA77399C642}"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3A0F-BA0C-4240-AD1B-406CB7431BA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93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F63C3F-EF7E-4BE5-AFCD-0FA77399C642}"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347232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F63C3F-EF7E-4BE5-AFCD-0FA77399C642}"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173306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F63C3F-EF7E-4BE5-AFCD-0FA77399C642}"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11174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63C3F-EF7E-4BE5-AFCD-0FA77399C642}"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237820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63C3F-EF7E-4BE5-AFCD-0FA77399C642}"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3A0F-BA0C-4240-AD1B-406CB7431BAD}" type="slidenum">
              <a:rPr lang="en-US" smtClean="0"/>
              <a:t>‹#›</a:t>
            </a:fld>
            <a:endParaRPr lang="en-US"/>
          </a:p>
        </p:txBody>
      </p:sp>
    </p:spTree>
    <p:extLst>
      <p:ext uri="{BB962C8B-B14F-4D97-AF65-F5344CB8AC3E}">
        <p14:creationId xmlns:p14="http://schemas.microsoft.com/office/powerpoint/2010/main" val="264902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F63C3F-EF7E-4BE5-AFCD-0FA77399C642}"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3A0F-BA0C-4240-AD1B-406CB7431BA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0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2F63C3F-EF7E-4BE5-AFCD-0FA77399C642}" type="datetimeFigureOut">
              <a:rPr lang="en-US" smtClean="0"/>
              <a:t>9/22/2014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EC23A0F-BA0C-4240-AD1B-406CB7431BA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79855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uettaxila.edu.pk/CMS/AUT2014/teMCITm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wmf"/><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wmf"/><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01.ibm.com/software/data/bigda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tsi.org/technologies-clusters/technologies/m2m" TargetMode="External"/><Relationship Id="rId2" Type="http://schemas.openxmlformats.org/officeDocument/2006/relationships/hyperlink" Target="http://aspire.surrey.ac.uk/lists/35640FC8-892D-E309-E66C-F07C3D9BCB28.html" TargetMode="External"/><Relationship Id="rId1" Type="http://schemas.openxmlformats.org/officeDocument/2006/relationships/slideLayout" Target="../slideLayouts/slideLayout2.xml"/><Relationship Id="rId5" Type="http://schemas.openxmlformats.org/officeDocument/2006/relationships/hyperlink" Target="http://www.w3.org/2005/Incubator/ssn/XGR-ssn-20110628/" TargetMode="External"/><Relationship Id="rId4" Type="http://schemas.openxmlformats.org/officeDocument/2006/relationships/hyperlink" Target="http://www.oecd-ilibrary.org/science-and-technology/machine-to-machine-communications_5k9gsh2gp043-en" TargetMode="Externa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Royal_Military_Academy_(Belgiu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Communication and Internet Technologies</a:t>
            </a:r>
            <a:endParaRPr lang="en-US" dirty="0"/>
          </a:p>
        </p:txBody>
      </p:sp>
      <p:sp>
        <p:nvSpPr>
          <p:cNvPr id="3" name="Subtitle 2"/>
          <p:cNvSpPr>
            <a:spLocks noGrp="1"/>
          </p:cNvSpPr>
          <p:nvPr>
            <p:ph type="subTitle" idx="1"/>
          </p:nvPr>
        </p:nvSpPr>
        <p:spPr>
          <a:xfrm>
            <a:off x="8610600" y="4561925"/>
            <a:ext cx="3200400" cy="1463040"/>
          </a:xfrm>
        </p:spPr>
        <p:txBody>
          <a:bodyPr/>
          <a:lstStyle/>
          <a:p>
            <a:r>
              <a:rPr lang="en-US" dirty="0" smtClean="0"/>
              <a:t>Disruptive Technologies and Internet of Things</a:t>
            </a:r>
            <a:endParaRPr lang="en-US" dirty="0"/>
          </a:p>
        </p:txBody>
      </p:sp>
      <p:sp>
        <p:nvSpPr>
          <p:cNvPr id="4" name="Rectangle 3"/>
          <p:cNvSpPr/>
          <p:nvPr/>
        </p:nvSpPr>
        <p:spPr>
          <a:xfrm>
            <a:off x="2941909" y="6238511"/>
            <a:ext cx="5443991" cy="369332"/>
          </a:xfrm>
          <a:prstGeom prst="rect">
            <a:avLst/>
          </a:prstGeom>
        </p:spPr>
        <p:txBody>
          <a:bodyPr wrap="none">
            <a:spAutoFit/>
          </a:bodyPr>
          <a:lstStyle/>
          <a:p>
            <a:r>
              <a:rPr lang="en-US" dirty="0">
                <a:hlinkClick r:id="rId3"/>
              </a:rPr>
              <a:t>http://web.uettaxila.edu.pk/CMS/AUT2014/teMCITms</a:t>
            </a:r>
            <a:r>
              <a:rPr lang="en-US" dirty="0" smtClean="0">
                <a:hlinkClick r:id="rId3"/>
              </a:rPr>
              <a:t>/</a:t>
            </a:r>
            <a:r>
              <a:rPr lang="en-US" dirty="0" smtClean="0"/>
              <a:t> </a:t>
            </a:r>
            <a:endParaRPr lang="en-US" dirty="0"/>
          </a:p>
        </p:txBody>
      </p:sp>
      <p:sp>
        <p:nvSpPr>
          <p:cNvPr id="5" name="Text Box 4"/>
          <p:cNvSpPr txBox="1">
            <a:spLocks noChangeArrowheads="1"/>
          </p:cNvSpPr>
          <p:nvPr/>
        </p:nvSpPr>
        <p:spPr bwMode="auto">
          <a:xfrm>
            <a:off x="8610600" y="5545490"/>
            <a:ext cx="3581400" cy="7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Courtesy of:</a:t>
            </a:r>
          </a:p>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Dr </a:t>
            </a:r>
            <a:r>
              <a:rPr kumimoji="0" lang="en-GB" altLang="ur-PK" sz="1100" b="0" i="0" u="none" strike="noStrike" kern="0" cap="none" spc="0" normalizeH="0" baseline="0" noProof="0" dirty="0" err="1" smtClean="0">
                <a:ln>
                  <a:noFill/>
                </a:ln>
                <a:solidFill>
                  <a:srgbClr val="003D7D"/>
                </a:solidFill>
                <a:effectLst/>
                <a:uLnTx/>
                <a:uFillTx/>
                <a:latin typeface="Verdana" panose="020B0604030504040204" pitchFamily="34" charset="0"/>
                <a:cs typeface="Arial" panose="020B0604020202020204" pitchFamily="34" charset="0"/>
              </a:rPr>
              <a:t>Payam</a:t>
            </a: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 </a:t>
            </a:r>
            <a:r>
              <a:rPr kumimoji="0" lang="en-GB" altLang="ur-PK" sz="1100" b="0" i="0" u="none" strike="noStrike" kern="0" cap="none" spc="0" normalizeH="0" baseline="0" noProof="0" dirty="0" err="1" smtClean="0">
                <a:ln>
                  <a:noFill/>
                </a:ln>
                <a:solidFill>
                  <a:srgbClr val="003D7D"/>
                </a:solidFill>
                <a:effectLst/>
                <a:uLnTx/>
                <a:uFillTx/>
                <a:latin typeface="Verdana" panose="020B0604030504040204" pitchFamily="34" charset="0"/>
                <a:cs typeface="Arial" panose="020B0604020202020204" pitchFamily="34" charset="0"/>
              </a:rPr>
              <a:t>Barnaghi</a:t>
            </a: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 Dr </a:t>
            </a:r>
            <a:r>
              <a:rPr kumimoji="0" lang="en-GB" altLang="ur-PK" sz="1100" b="0" i="0" u="none" strike="noStrike" kern="0" cap="none" spc="0" normalizeH="0" baseline="0" noProof="0" dirty="0" err="1" smtClean="0">
                <a:ln>
                  <a:noFill/>
                </a:ln>
                <a:solidFill>
                  <a:srgbClr val="003D7D"/>
                </a:solidFill>
                <a:effectLst/>
                <a:uLnTx/>
                <a:uFillTx/>
                <a:latin typeface="Verdana" panose="020B0604030504040204" pitchFamily="34" charset="0"/>
                <a:cs typeface="Arial" panose="020B0604020202020204" pitchFamily="34" charset="0"/>
              </a:rPr>
              <a:t>Chuan</a:t>
            </a: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 H </a:t>
            </a:r>
            <a:r>
              <a:rPr kumimoji="0" lang="en-GB" altLang="ur-PK" sz="1100" b="0" i="0" u="none" strike="noStrike" kern="0" cap="none" spc="0" normalizeH="0" baseline="0" noProof="0" dirty="0" err="1" smtClean="0">
                <a:ln>
                  <a:noFill/>
                </a:ln>
                <a:solidFill>
                  <a:srgbClr val="003D7D"/>
                </a:solidFill>
                <a:effectLst/>
                <a:uLnTx/>
                <a:uFillTx/>
                <a:latin typeface="Verdana" panose="020B0604030504040204" pitchFamily="34" charset="0"/>
                <a:cs typeface="Arial" panose="020B0604020202020204" pitchFamily="34" charset="0"/>
              </a:rPr>
              <a:t>Foh</a:t>
            </a: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 ,</a:t>
            </a:r>
            <a:r>
              <a:rPr kumimoji="0" lang="en-GB" altLang="ur-PK" sz="1100" b="0" i="0" u="none" strike="noStrike" kern="0" cap="none" spc="0" normalizeH="0" baseline="0" noProof="0" dirty="0" smtClean="0">
                <a:ln>
                  <a:noFill/>
                </a:ln>
                <a:effectLst/>
                <a:uLnTx/>
                <a:uFillTx/>
                <a:latin typeface="Verdana" panose="020B0604030504040204" pitchFamily="34" charset="0"/>
                <a:cs typeface="Arial" panose="020B0604020202020204" pitchFamily="34" charset="0"/>
              </a:rPr>
              <a:t>UB</a:t>
            </a:r>
            <a:r>
              <a:rPr kumimoji="0" lang="en-GB" altLang="ur-PK" sz="1100" b="0" i="0" u="none" strike="noStrike" kern="0" cap="none" spc="0" normalizeH="0" noProof="0" dirty="0" smtClean="0">
                <a:ln>
                  <a:noFill/>
                </a:ln>
                <a:effectLst/>
                <a:uLnTx/>
                <a:uFillTx/>
                <a:latin typeface="Verdana" panose="020B0604030504040204" pitchFamily="34" charset="0"/>
                <a:cs typeface="Arial" panose="020B0604020202020204" pitchFamily="34" charset="0"/>
              </a:rPr>
              <a:t> </a:t>
            </a:r>
            <a:r>
              <a:rPr kumimoji="0" lang="en-GB" altLang="ur-PK" sz="1100" b="0" i="0" u="none" strike="noStrike" kern="0" cap="none" spc="0" normalizeH="0" noProof="0" dirty="0" err="1" smtClean="0">
                <a:ln>
                  <a:noFill/>
                </a:ln>
                <a:effectLst/>
                <a:uLnTx/>
                <a:uFillTx/>
                <a:latin typeface="Verdana" panose="020B0604030504040204" pitchFamily="34" charset="0"/>
                <a:cs typeface="Arial" panose="020B0604020202020204" pitchFamily="34" charset="0"/>
              </a:rPr>
              <a:t>Desi</a:t>
            </a:r>
            <a:endParaRPr kumimoji="0" lang="en-GB" altLang="ur-PK" sz="1100" b="0" i="0" u="none" strike="noStrike" kern="0" cap="none" spc="0" normalizeH="0" baseline="0" noProof="0" dirty="0" smtClean="0">
              <a:ln>
                <a:noFill/>
              </a:ln>
              <a:effectLst/>
              <a:uLnTx/>
              <a:uFillTx/>
              <a:latin typeface="Verdana" panose="020B0604030504040204" pitchFamily="34" charset="0"/>
              <a:cs typeface="Arial" panose="020B0604020202020204" pitchFamily="34" charset="0"/>
            </a:endParaRPr>
          </a:p>
          <a:p>
            <a:pPr eaLnBrk="1" fontAlgn="base" hangingPunct="1">
              <a:lnSpc>
                <a:spcPct val="65000"/>
              </a:lnSpc>
              <a:spcBef>
                <a:spcPct val="50000"/>
              </a:spcBef>
              <a:spcAft>
                <a:spcPct val="0"/>
              </a:spcAft>
            </a:pPr>
            <a:r>
              <a:rPr kumimoji="0" lang="en-GB" altLang="ur-PK" sz="1100" b="0" i="0" u="none" strike="noStrike" kern="0" cap="none" spc="0" normalizeH="0" baseline="0" noProof="0" dirty="0" smtClean="0">
                <a:ln>
                  <a:noFill/>
                </a:ln>
                <a:solidFill>
                  <a:srgbClr val="003D7D"/>
                </a:solidFill>
                <a:effectLst/>
                <a:uLnTx/>
                <a:uFillTx/>
                <a:latin typeface="Verdana" panose="020B0604030504040204" pitchFamily="34" charset="0"/>
                <a:cs typeface="Arial" panose="020B0604020202020204" pitchFamily="34" charset="0"/>
              </a:rPr>
              <a:t>University of Surrey and </a:t>
            </a:r>
            <a:r>
              <a:rPr lang="en-US" altLang="ur-PK" sz="1100" dirty="0" smtClean="0"/>
              <a:t>IIT-Bombay</a:t>
            </a:r>
            <a:endParaRPr lang="en-US" altLang="ur-PK" sz="1100" dirty="0"/>
          </a:p>
        </p:txBody>
      </p:sp>
    </p:spTree>
    <p:extLst>
      <p:ext uri="{BB962C8B-B14F-4D97-AF65-F5344CB8AC3E}">
        <p14:creationId xmlns:p14="http://schemas.microsoft.com/office/powerpoint/2010/main" val="1179196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24128" y="319747"/>
            <a:ext cx="9720072" cy="1499616"/>
          </a:xfrm>
        </p:spPr>
        <p:txBody>
          <a:bodyPr/>
          <a:lstStyle/>
          <a:p>
            <a:r>
              <a:rPr lang="en-US" altLang="ur-PK" dirty="0"/>
              <a:t>The Innovator’s Dilemma</a:t>
            </a:r>
          </a:p>
        </p:txBody>
      </p:sp>
      <p:sp>
        <p:nvSpPr>
          <p:cNvPr id="26627" name="Rectangle 3"/>
          <p:cNvSpPr>
            <a:spLocks noGrp="1" noChangeArrowheads="1"/>
          </p:cNvSpPr>
          <p:nvPr>
            <p:ph type="body" idx="1"/>
          </p:nvPr>
        </p:nvSpPr>
        <p:spPr>
          <a:xfrm>
            <a:off x="1192161" y="1457633"/>
            <a:ext cx="9220200" cy="5105400"/>
          </a:xfrm>
        </p:spPr>
        <p:txBody>
          <a:bodyPr>
            <a:normAutofit/>
          </a:bodyPr>
          <a:lstStyle/>
          <a:p>
            <a:r>
              <a:rPr lang="en-US" altLang="ur-PK" sz="2800" dirty="0"/>
              <a:t>The PC is a prime example of a "disruptive technology" that was dismissed out of hand by an industry's established leaders until it was too late. </a:t>
            </a:r>
          </a:p>
          <a:p>
            <a:r>
              <a:rPr lang="en-US" altLang="ur-PK" sz="2800" dirty="0"/>
              <a:t>Disruptive technologies work by offering, at least initially, little in the way of performance, but plenty in terms of cheapness, convenience and ease of use</a:t>
            </a:r>
            <a:r>
              <a:rPr lang="en-US" altLang="ur-PK" sz="2800" dirty="0" smtClean="0"/>
              <a:t>.</a:t>
            </a:r>
          </a:p>
          <a:p>
            <a:endParaRPr lang="en-US" altLang="ur-PK" sz="2800" dirty="0"/>
          </a:p>
          <a:p>
            <a:pPr lvl="1"/>
            <a:r>
              <a:rPr lang="en-US" altLang="ur-PK" sz="2800" dirty="0"/>
              <a:t>As such, they appeal to a different class of customers, carving out new markets for themselves before going on to have the industrial Goliaths' business for lunch.</a:t>
            </a:r>
          </a:p>
        </p:txBody>
      </p:sp>
    </p:spTree>
    <p:extLst>
      <p:ext uri="{BB962C8B-B14F-4D97-AF65-F5344CB8AC3E}">
        <p14:creationId xmlns:p14="http://schemas.microsoft.com/office/powerpoint/2010/main" val="4176940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65136" y="408237"/>
            <a:ext cx="9720072" cy="1499616"/>
          </a:xfrm>
        </p:spPr>
        <p:txBody>
          <a:bodyPr/>
          <a:lstStyle/>
          <a:p>
            <a:r>
              <a:rPr lang="en-US" altLang="ur-PK"/>
              <a:t>The Innovator’s Dilemma</a:t>
            </a:r>
          </a:p>
        </p:txBody>
      </p:sp>
      <p:sp>
        <p:nvSpPr>
          <p:cNvPr id="39939" name="Rectangle 3"/>
          <p:cNvSpPr>
            <a:spLocks noGrp="1" noChangeArrowheads="1"/>
          </p:cNvSpPr>
          <p:nvPr>
            <p:ph type="body" idx="1"/>
          </p:nvPr>
        </p:nvSpPr>
        <p:spPr>
          <a:xfrm>
            <a:off x="1392051" y="1725561"/>
            <a:ext cx="8984226" cy="5334000"/>
          </a:xfrm>
        </p:spPr>
        <p:txBody>
          <a:bodyPr>
            <a:normAutofit/>
          </a:bodyPr>
          <a:lstStyle/>
          <a:p>
            <a:pPr>
              <a:buClr>
                <a:srgbClr val="000000"/>
              </a:buClr>
            </a:pPr>
            <a:r>
              <a:rPr lang="en-US" altLang="ur-PK" sz="2800" i="1" dirty="0">
                <a:solidFill>
                  <a:srgbClr val="00B0F0"/>
                </a:solidFill>
              </a:rPr>
              <a:t>The Innovator's Dilemma:</a:t>
            </a:r>
            <a:r>
              <a:rPr lang="en-US" altLang="ur-PK" sz="2800" dirty="0">
                <a:solidFill>
                  <a:srgbClr val="00B0F0"/>
                </a:solidFill>
              </a:rPr>
              <a:t>  </a:t>
            </a:r>
            <a:r>
              <a:rPr lang="en-US" altLang="ur-PK" sz="2800" i="1" dirty="0"/>
              <a:t>A company which is in an existing business and listening to its existing customers feels that there is no need for anything new.</a:t>
            </a:r>
          </a:p>
          <a:p>
            <a:r>
              <a:rPr lang="en-US" altLang="ur-PK" sz="2800" dirty="0"/>
              <a:t>Should it invest its money to </a:t>
            </a:r>
          </a:p>
          <a:p>
            <a:pPr lvl="1"/>
            <a:r>
              <a:rPr lang="en-US" altLang="ur-PK" sz="2800" dirty="0"/>
              <a:t>make new products that its best customers can use and that would improve the company’s profit margins" or</a:t>
            </a:r>
          </a:p>
          <a:p>
            <a:pPr lvl="1"/>
            <a:r>
              <a:rPr lang="en-US" altLang="ur-PK" sz="2800" dirty="0"/>
              <a:t> invest its money to create worse products that none of its customers can use, that would wreck its profit margins. </a:t>
            </a:r>
          </a:p>
          <a:p>
            <a:pPr lvl="2"/>
            <a:r>
              <a:rPr lang="en-US" altLang="ur-PK" sz="2000" dirty="0"/>
              <a:t>Sustaining technologies – meet the needs of customers today and the ones who are paying</a:t>
            </a:r>
          </a:p>
          <a:p>
            <a:pPr lvl="2"/>
            <a:r>
              <a:rPr lang="en-US" altLang="ur-PK" sz="2000" dirty="0"/>
              <a:t>Disruptive technologies – come from innovators who keep improving the product performance till it comes "from below" and starts hurting the entrenched incumbents.</a:t>
            </a:r>
            <a:r>
              <a:rPr lang="en-US" altLang="ur-PK" sz="2400" dirty="0"/>
              <a:t> </a:t>
            </a:r>
          </a:p>
        </p:txBody>
      </p:sp>
    </p:spTree>
    <p:extLst>
      <p:ext uri="{BB962C8B-B14F-4D97-AF65-F5344CB8AC3E}">
        <p14:creationId xmlns:p14="http://schemas.microsoft.com/office/powerpoint/2010/main" val="3034232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930784" y="634176"/>
            <a:ext cx="11074400" cy="990600"/>
          </a:xfrm>
        </p:spPr>
        <p:txBody>
          <a:bodyPr/>
          <a:lstStyle/>
          <a:p>
            <a:r>
              <a:rPr lang="en-US" altLang="ur-PK" dirty="0"/>
              <a:t>Dilemmas of Disruptive Technology</a:t>
            </a:r>
          </a:p>
        </p:txBody>
      </p:sp>
      <p:cxnSp>
        <p:nvCxnSpPr>
          <p:cNvPr id="21511" name="AutoShape 7"/>
          <p:cNvCxnSpPr>
            <a:cxnSpLocks noChangeShapeType="1"/>
          </p:cNvCxnSpPr>
          <p:nvPr/>
        </p:nvCxnSpPr>
        <p:spPr bwMode="auto">
          <a:xfrm>
            <a:off x="3302000" y="38655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3" name="AutoShape 9"/>
          <p:cNvCxnSpPr>
            <a:cxnSpLocks noChangeShapeType="1"/>
          </p:cNvCxnSpPr>
          <p:nvPr/>
        </p:nvCxnSpPr>
        <p:spPr bwMode="auto">
          <a:xfrm>
            <a:off x="3124200" y="1676400"/>
            <a:ext cx="1588" cy="4419600"/>
          </a:xfrm>
          <a:prstGeom prst="straightConnector1">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4" name="AutoShape 10"/>
          <p:cNvCxnSpPr>
            <a:cxnSpLocks noChangeShapeType="1"/>
          </p:cNvCxnSpPr>
          <p:nvPr/>
        </p:nvCxnSpPr>
        <p:spPr bwMode="auto">
          <a:xfrm flipH="1">
            <a:off x="3124200" y="6096000"/>
            <a:ext cx="6705600" cy="1588"/>
          </a:xfrm>
          <a:prstGeom prst="straightConnector1">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7" name="Line 13"/>
          <p:cNvSpPr>
            <a:spLocks noChangeShapeType="1"/>
          </p:cNvSpPr>
          <p:nvPr/>
        </p:nvSpPr>
        <p:spPr bwMode="auto">
          <a:xfrm flipV="1">
            <a:off x="3352800" y="3048000"/>
            <a:ext cx="6629400" cy="0"/>
          </a:xfrm>
          <a:prstGeom prst="line">
            <a:avLst/>
          </a:prstGeom>
          <a:noFill/>
          <a:ln w="63500">
            <a:solidFill>
              <a:srgbClr val="FF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
        <p:nvSpPr>
          <p:cNvPr id="21520" name="Rectangle 16"/>
          <p:cNvSpPr>
            <a:spLocks noChangeArrowheads="1"/>
          </p:cNvSpPr>
          <p:nvPr/>
        </p:nvSpPr>
        <p:spPr bwMode="auto">
          <a:xfrm>
            <a:off x="8534400" y="1854716"/>
            <a:ext cx="22844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ur-PK" b="1" dirty="0">
                <a:solidFill>
                  <a:schemeClr val="accent2"/>
                </a:solidFill>
              </a:rPr>
              <a:t>performance demanded at the high end of the market</a:t>
            </a:r>
            <a:endParaRPr lang="en-US" altLang="ur-PK" b="1" dirty="0"/>
          </a:p>
        </p:txBody>
      </p:sp>
      <p:sp>
        <p:nvSpPr>
          <p:cNvPr id="21521" name="Rectangle 17"/>
          <p:cNvSpPr>
            <a:spLocks noChangeArrowheads="1"/>
          </p:cNvSpPr>
          <p:nvPr/>
        </p:nvSpPr>
        <p:spPr bwMode="auto">
          <a:xfrm>
            <a:off x="5791200" y="4954205"/>
            <a:ext cx="2286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ur-PK" sz="1400" b="1">
                <a:solidFill>
                  <a:srgbClr val="00CC00"/>
                </a:solidFill>
              </a:rPr>
              <a:t>New performance trajectory</a:t>
            </a:r>
            <a:r>
              <a:rPr lang="en-US" altLang="ur-PK" sz="1200" b="1"/>
              <a:t> </a:t>
            </a:r>
          </a:p>
        </p:txBody>
      </p:sp>
      <p:sp>
        <p:nvSpPr>
          <p:cNvPr id="21523" name="AutoShape 19"/>
          <p:cNvSpPr>
            <a:spLocks noChangeArrowheads="1"/>
          </p:cNvSpPr>
          <p:nvPr/>
        </p:nvSpPr>
        <p:spPr bwMode="auto">
          <a:xfrm>
            <a:off x="5105400" y="3276600"/>
            <a:ext cx="762000" cy="1524000"/>
          </a:xfrm>
          <a:prstGeom prst="curvedRightArrow">
            <a:avLst>
              <a:gd name="adj1" fmla="val 40000"/>
              <a:gd name="adj2" fmla="val 80000"/>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ur-PK" sz="1100" b="1">
                <a:solidFill>
                  <a:srgbClr val="FFFFFF"/>
                </a:solidFill>
              </a:rPr>
              <a:t>Disruptive</a:t>
            </a:r>
            <a:r>
              <a:rPr lang="en-US" altLang="ur-PK" sz="1000" b="1">
                <a:solidFill>
                  <a:srgbClr val="FFFFFF"/>
                </a:solidFill>
              </a:rPr>
              <a:t> </a:t>
            </a:r>
            <a:r>
              <a:rPr lang="en-US" altLang="ur-PK" sz="1100" b="1">
                <a:solidFill>
                  <a:srgbClr val="FFFFFF"/>
                </a:solidFill>
              </a:rPr>
              <a:t>technology</a:t>
            </a:r>
          </a:p>
        </p:txBody>
      </p:sp>
      <p:sp>
        <p:nvSpPr>
          <p:cNvPr id="21524" name="Rectangle 20"/>
          <p:cNvSpPr>
            <a:spLocks noChangeArrowheads="1"/>
          </p:cNvSpPr>
          <p:nvPr/>
        </p:nvSpPr>
        <p:spPr bwMode="auto">
          <a:xfrm rot="16200000">
            <a:off x="1751013" y="33528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ur-PK" sz="1400" b="1" dirty="0">
                <a:solidFill>
                  <a:srgbClr val="FFFF00"/>
                </a:solidFill>
              </a:rPr>
              <a:t>PERFORMANCE</a:t>
            </a:r>
          </a:p>
        </p:txBody>
      </p:sp>
      <p:sp>
        <p:nvSpPr>
          <p:cNvPr id="21526" name="Rectangle 22"/>
          <p:cNvSpPr>
            <a:spLocks noChangeArrowheads="1"/>
          </p:cNvSpPr>
          <p:nvPr/>
        </p:nvSpPr>
        <p:spPr bwMode="auto">
          <a:xfrm>
            <a:off x="5715000" y="6172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ur-PK" sz="1400" b="1">
                <a:solidFill>
                  <a:srgbClr val="FFFF00"/>
                </a:solidFill>
              </a:rPr>
              <a:t>TIME</a:t>
            </a:r>
          </a:p>
        </p:txBody>
      </p:sp>
      <p:sp>
        <p:nvSpPr>
          <p:cNvPr id="21527" name="Line 23"/>
          <p:cNvSpPr>
            <a:spLocks noChangeShapeType="1"/>
          </p:cNvSpPr>
          <p:nvPr/>
        </p:nvSpPr>
        <p:spPr bwMode="auto">
          <a:xfrm flipV="1">
            <a:off x="3352800" y="4876800"/>
            <a:ext cx="6629400" cy="0"/>
          </a:xfrm>
          <a:prstGeom prst="line">
            <a:avLst/>
          </a:prstGeom>
          <a:noFill/>
          <a:ln w="63500">
            <a:solidFill>
              <a:srgbClr val="FF00FF"/>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
        <p:nvSpPr>
          <p:cNvPr id="21528" name="Rectangle 24"/>
          <p:cNvSpPr>
            <a:spLocks noChangeArrowheads="1"/>
          </p:cNvSpPr>
          <p:nvPr/>
        </p:nvSpPr>
        <p:spPr bwMode="auto">
          <a:xfrm>
            <a:off x="7620000" y="5257801"/>
            <a:ext cx="228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ur-PK" sz="1600" b="1" dirty="0">
                <a:solidFill>
                  <a:srgbClr val="FF00FF"/>
                </a:solidFill>
              </a:rPr>
              <a:t>performance demanded at the low end of the market or in a new emerging market</a:t>
            </a:r>
          </a:p>
        </p:txBody>
      </p:sp>
      <p:cxnSp>
        <p:nvCxnSpPr>
          <p:cNvPr id="21530" name="AutoShape 26"/>
          <p:cNvCxnSpPr>
            <a:cxnSpLocks noChangeShapeType="1"/>
            <a:stCxn id="21528" idx="0"/>
          </p:cNvCxnSpPr>
          <p:nvPr/>
        </p:nvCxnSpPr>
        <p:spPr bwMode="auto">
          <a:xfrm rot="5400000" flipH="1" flipV="1">
            <a:off x="8724903" y="4914904"/>
            <a:ext cx="380995" cy="304800"/>
          </a:xfrm>
          <a:prstGeom prst="curvedConnector3">
            <a:avLst>
              <a:gd name="adj1" fmla="val 50000"/>
            </a:avLst>
          </a:prstGeom>
          <a:noFill/>
          <a:ln w="254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31" name="AutoShape 27"/>
          <p:cNvCxnSpPr>
            <a:cxnSpLocks noChangeShapeType="1"/>
            <a:stCxn id="21520" idx="2"/>
          </p:cNvCxnSpPr>
          <p:nvPr/>
        </p:nvCxnSpPr>
        <p:spPr bwMode="auto">
          <a:xfrm rot="5400000">
            <a:off x="9556779" y="2822473"/>
            <a:ext cx="164254" cy="75401"/>
          </a:xfrm>
          <a:prstGeom prst="curvedConnector3">
            <a:avLst>
              <a:gd name="adj1" fmla="val 50000"/>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2" name="AutoShape 28"/>
          <p:cNvSpPr>
            <a:spLocks noChangeArrowheads="1"/>
          </p:cNvSpPr>
          <p:nvPr/>
        </p:nvSpPr>
        <p:spPr bwMode="auto">
          <a:xfrm rot="3691073">
            <a:off x="5486400" y="533400"/>
            <a:ext cx="381000" cy="5105400"/>
          </a:xfrm>
          <a:prstGeom prst="upArrow">
            <a:avLst>
              <a:gd name="adj1" fmla="val 50000"/>
              <a:gd name="adj2" fmla="val 33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ur-PK" sz="1600" b="1"/>
              <a:t>Established Market Technology Trajectory</a:t>
            </a:r>
          </a:p>
        </p:txBody>
      </p:sp>
      <p:sp>
        <p:nvSpPr>
          <p:cNvPr id="21533" name="AutoShape 29"/>
          <p:cNvSpPr>
            <a:spLocks noChangeArrowheads="1"/>
          </p:cNvSpPr>
          <p:nvPr/>
        </p:nvSpPr>
        <p:spPr bwMode="auto">
          <a:xfrm rot="2644714">
            <a:off x="6781800" y="1066800"/>
            <a:ext cx="381000" cy="5105400"/>
          </a:xfrm>
          <a:prstGeom prst="upArrow">
            <a:avLst>
              <a:gd name="adj1" fmla="val 50000"/>
              <a:gd name="adj2" fmla="val 33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ur-PK" sz="1600" b="1"/>
              <a:t>Emerging  Market Technology Trajectory</a:t>
            </a:r>
          </a:p>
        </p:txBody>
      </p:sp>
    </p:spTree>
    <p:extLst>
      <p:ext uri="{BB962C8B-B14F-4D97-AF65-F5344CB8AC3E}">
        <p14:creationId xmlns:p14="http://schemas.microsoft.com/office/powerpoint/2010/main" val="3229606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32"/>
                                        </p:tgtEl>
                                        <p:attrNameLst>
                                          <p:attrName>style.visibility</p:attrName>
                                        </p:attrNameLst>
                                      </p:cBhvr>
                                      <p:to>
                                        <p:strVal val="visible"/>
                                      </p:to>
                                    </p:set>
                                    <p:animEffect transition="in" filter="checkerboard(across)">
                                      <p:cBhvr>
                                        <p:cTn id="7" dur="500"/>
                                        <p:tgtEl>
                                          <p:spTgt spid="21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23"/>
                                        </p:tgtEl>
                                        <p:attrNameLst>
                                          <p:attrName>style.visibility</p:attrName>
                                        </p:attrNameLst>
                                      </p:cBhvr>
                                      <p:to>
                                        <p:strVal val="visible"/>
                                      </p:to>
                                    </p:set>
                                    <p:animEffect transition="in" filter="diamond(in)">
                                      <p:cBhvr>
                                        <p:cTn id="12" dur="2000"/>
                                        <p:tgtEl>
                                          <p:spTgt spid="215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1533"/>
                                        </p:tgtEl>
                                        <p:attrNameLst>
                                          <p:attrName>style.visibility</p:attrName>
                                        </p:attrNameLst>
                                      </p:cBhvr>
                                      <p:to>
                                        <p:strVal val="visible"/>
                                      </p:to>
                                    </p:set>
                                    <p:animEffect transition="in" filter="barn(inHorizontal)">
                                      <p:cBhvr>
                                        <p:cTn id="17" dur="500"/>
                                        <p:tgtEl>
                                          <p:spTgt spid="2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32" grpId="0" animBg="1"/>
      <p:bldP spid="215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r>
              <a:rPr lang="en-US" altLang="ur-PK"/>
              <a:t>Disruptive Technology</a:t>
            </a:r>
          </a:p>
        </p:txBody>
      </p:sp>
      <p:sp>
        <p:nvSpPr>
          <p:cNvPr id="19463" name="Rectangle 7"/>
          <p:cNvSpPr>
            <a:spLocks noGrp="1" noChangeArrowheads="1"/>
          </p:cNvSpPr>
          <p:nvPr>
            <p:ph idx="1"/>
          </p:nvPr>
        </p:nvSpPr>
        <p:spPr>
          <a:xfrm>
            <a:off x="2057400" y="1718184"/>
            <a:ext cx="8610600" cy="4953000"/>
          </a:xfrm>
        </p:spPr>
        <p:txBody>
          <a:bodyPr>
            <a:normAutofit/>
          </a:bodyPr>
          <a:lstStyle/>
          <a:p>
            <a:r>
              <a:rPr lang="en-US" altLang="ur-PK" sz="2400" dirty="0"/>
              <a:t>The sustaining technologies are on the </a:t>
            </a:r>
            <a:r>
              <a:rPr lang="en-US" altLang="ur-PK" sz="2400" dirty="0">
                <a:solidFill>
                  <a:srgbClr val="00FFFF"/>
                </a:solidFill>
              </a:rPr>
              <a:t>blue </a:t>
            </a:r>
            <a:r>
              <a:rPr lang="en-US" altLang="ur-PK" sz="2400" dirty="0" smtClean="0">
                <a:solidFill>
                  <a:srgbClr val="00FFFF"/>
                </a:solidFill>
              </a:rPr>
              <a:t>arrow </a:t>
            </a:r>
            <a:r>
              <a:rPr lang="en-US" altLang="ur-PK" sz="2400" dirty="0"/>
              <a:t>e.g., incremental engineering advances that all good companies are able to grind out. </a:t>
            </a:r>
          </a:p>
          <a:p>
            <a:endParaRPr lang="en-US" altLang="ur-PK" sz="2400" dirty="0"/>
          </a:p>
          <a:p>
            <a:r>
              <a:rPr lang="en-US" altLang="ur-PK" sz="2400" dirty="0"/>
              <a:t>The downward </a:t>
            </a:r>
            <a:r>
              <a:rPr lang="en-US" altLang="ur-PK" sz="2400" dirty="0">
                <a:solidFill>
                  <a:srgbClr val="FFFF00"/>
                </a:solidFill>
              </a:rPr>
              <a:t>yellow arrow</a:t>
            </a:r>
            <a:r>
              <a:rPr lang="en-US" altLang="ur-PK" sz="2400" dirty="0"/>
              <a:t>, a disruptive technology, is something that brings to the market a product or service that is not as good as what historically had been available, and therefore it can't be valued or used by customers in the mainstream of the market. Yet it takes root in a different application. </a:t>
            </a:r>
          </a:p>
          <a:p>
            <a:endParaRPr lang="en-US" altLang="ur-PK" sz="2400" dirty="0"/>
          </a:p>
          <a:p>
            <a:r>
              <a:rPr lang="en-US" altLang="ur-PK" sz="2400" dirty="0"/>
              <a:t>The </a:t>
            </a:r>
            <a:r>
              <a:rPr lang="en-US" altLang="ur-PK" sz="2400" dirty="0">
                <a:solidFill>
                  <a:srgbClr val="00CC00"/>
                </a:solidFill>
              </a:rPr>
              <a:t>green </a:t>
            </a:r>
            <a:r>
              <a:rPr lang="en-US" altLang="ur-PK" sz="2400" dirty="0" smtClean="0">
                <a:solidFill>
                  <a:srgbClr val="00CC00"/>
                </a:solidFill>
              </a:rPr>
              <a:t>arrow</a:t>
            </a:r>
            <a:r>
              <a:rPr lang="en-US" altLang="ur-PK" sz="2400" dirty="0" smtClean="0"/>
              <a:t> </a:t>
            </a:r>
            <a:r>
              <a:rPr lang="en-US" altLang="ur-PK" sz="2400" dirty="0"/>
              <a:t>represents the new performance trajectory -  it slopes upward faster than the sustaining technology and intersects with the customers needs and the mainstream.</a:t>
            </a:r>
            <a:r>
              <a:rPr lang="en-US" altLang="ur-PK" sz="1800" dirty="0"/>
              <a:t> </a:t>
            </a:r>
          </a:p>
        </p:txBody>
      </p:sp>
    </p:spTree>
    <p:extLst>
      <p:ext uri="{BB962C8B-B14F-4D97-AF65-F5344CB8AC3E}">
        <p14:creationId xmlns:p14="http://schemas.microsoft.com/office/powerpoint/2010/main" val="2394812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ur-PK"/>
              <a:t>Innovator’s Dilemma</a:t>
            </a:r>
          </a:p>
        </p:txBody>
      </p:sp>
      <p:sp>
        <p:nvSpPr>
          <p:cNvPr id="44035" name="Rectangle 3"/>
          <p:cNvSpPr>
            <a:spLocks noGrp="1" noChangeArrowheads="1"/>
          </p:cNvSpPr>
          <p:nvPr>
            <p:ph idx="1"/>
          </p:nvPr>
        </p:nvSpPr>
        <p:spPr>
          <a:xfrm>
            <a:off x="1769806" y="1752600"/>
            <a:ext cx="8839200" cy="5105400"/>
          </a:xfrm>
        </p:spPr>
        <p:txBody>
          <a:bodyPr>
            <a:normAutofit/>
          </a:bodyPr>
          <a:lstStyle/>
          <a:p>
            <a:r>
              <a:rPr lang="en-US" altLang="ur-PK" sz="2800" dirty="0"/>
              <a:t>Disruptive technologies do not initially satisfy the demands of even the high end of the market. </a:t>
            </a:r>
          </a:p>
          <a:p>
            <a:r>
              <a:rPr lang="en-US" altLang="ur-PK" sz="2800" dirty="0"/>
              <a:t>Large companies choose to overlook disruptive technologies until they become more attractive profit-wise.  </a:t>
            </a:r>
          </a:p>
          <a:p>
            <a:r>
              <a:rPr lang="en-US" altLang="ur-PK" sz="2800" dirty="0"/>
              <a:t>Eventually they surpass sustaining technologies in satisfying market demand with lower costs. </a:t>
            </a:r>
          </a:p>
          <a:p>
            <a:r>
              <a:rPr lang="en-US" altLang="ur-PK" sz="2800" dirty="0"/>
              <a:t>Large companies who did not invest in the disruptive technology sooner are left behind.  </a:t>
            </a:r>
          </a:p>
        </p:txBody>
      </p:sp>
    </p:spTree>
    <p:extLst>
      <p:ext uri="{BB962C8B-B14F-4D97-AF65-F5344CB8AC3E}">
        <p14:creationId xmlns:p14="http://schemas.microsoft.com/office/powerpoint/2010/main" val="611032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altLang="ur-PK" sz="4800" dirty="0"/>
              <a:t>Disruptive Technologies</a:t>
            </a:r>
          </a:p>
        </p:txBody>
      </p:sp>
      <p:sp>
        <p:nvSpPr>
          <p:cNvPr id="35843" name="Rectangle 3"/>
          <p:cNvSpPr>
            <a:spLocks noGrp="1" noChangeArrowheads="1"/>
          </p:cNvSpPr>
          <p:nvPr>
            <p:ph type="body" idx="1"/>
          </p:nvPr>
        </p:nvSpPr>
        <p:spPr>
          <a:xfrm>
            <a:off x="1024128" y="1745226"/>
            <a:ext cx="10096156" cy="5562600"/>
          </a:xfrm>
        </p:spPr>
        <p:txBody>
          <a:bodyPr>
            <a:noAutofit/>
          </a:bodyPr>
          <a:lstStyle/>
          <a:p>
            <a:pPr>
              <a:lnSpc>
                <a:spcPct val="90000"/>
              </a:lnSpc>
            </a:pPr>
            <a:r>
              <a:rPr lang="en-US" altLang="ur-PK" sz="2400" dirty="0"/>
              <a:t>Well-established companies have problems dealing with disruptive technologies because they aren't prepared to handle the changes they bring on. </a:t>
            </a:r>
          </a:p>
          <a:p>
            <a:pPr lvl="1">
              <a:lnSpc>
                <a:spcPct val="90000"/>
              </a:lnSpc>
            </a:pPr>
            <a:r>
              <a:rPr lang="en-US" altLang="ur-PK" sz="2800" dirty="0"/>
              <a:t>Christensen defines disruptive technologies as "simple, convenient-to-use innovations that initially are used by only unsophisticated customers at the low end of markets." </a:t>
            </a:r>
          </a:p>
          <a:p>
            <a:pPr>
              <a:lnSpc>
                <a:spcPct val="90000"/>
              </a:lnSpc>
            </a:pPr>
            <a:r>
              <a:rPr lang="en-US" altLang="ur-PK" sz="2400" dirty="0"/>
              <a:t>Large companies tend not to pay attention to these disruptive technologies because they don't satisfy the demands of high-end users -- at least, not at first. </a:t>
            </a:r>
            <a:endParaRPr lang="en-US" altLang="ur-PK" sz="2400" dirty="0" smtClean="0"/>
          </a:p>
          <a:p>
            <a:pPr>
              <a:lnSpc>
                <a:spcPct val="90000"/>
              </a:lnSpc>
            </a:pPr>
            <a:endParaRPr lang="en-US" altLang="ur-PK" sz="2400" dirty="0"/>
          </a:p>
          <a:p>
            <a:pPr lvl="1">
              <a:lnSpc>
                <a:spcPct val="90000"/>
              </a:lnSpc>
            </a:pPr>
            <a:r>
              <a:rPr lang="en-US" altLang="ur-PK" sz="2400" dirty="0"/>
              <a:t>But because these radical innovations initially emerge in small markets, they can, and often do, become full-blown competitors for already established products</a:t>
            </a:r>
          </a:p>
          <a:p>
            <a:pPr lvl="1">
              <a:lnSpc>
                <a:spcPct val="90000"/>
              </a:lnSpc>
            </a:pPr>
            <a:r>
              <a:rPr lang="en-US" altLang="ur-PK" sz="2400" dirty="0"/>
              <a:t>If a company is prepared to deal only with "sustaining technologies," or technologies that improve product performance, and not disruptive technologies, it can fail. </a:t>
            </a:r>
          </a:p>
        </p:txBody>
      </p:sp>
    </p:spTree>
    <p:extLst>
      <p:ext uri="{BB962C8B-B14F-4D97-AF65-F5344CB8AC3E}">
        <p14:creationId xmlns:p14="http://schemas.microsoft.com/office/powerpoint/2010/main" val="4287458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ur-PK"/>
              <a:t>Digital Equipment Corporation</a:t>
            </a:r>
          </a:p>
        </p:txBody>
      </p:sp>
      <p:sp>
        <p:nvSpPr>
          <p:cNvPr id="36867" name="Rectangle 3"/>
          <p:cNvSpPr>
            <a:spLocks noGrp="1" noChangeArrowheads="1"/>
          </p:cNvSpPr>
          <p:nvPr>
            <p:ph type="body" idx="1"/>
          </p:nvPr>
        </p:nvSpPr>
        <p:spPr>
          <a:xfrm>
            <a:off x="1024128" y="1673941"/>
            <a:ext cx="10709788" cy="4800601"/>
          </a:xfrm>
        </p:spPr>
        <p:txBody>
          <a:bodyPr/>
          <a:lstStyle/>
          <a:p>
            <a:pPr>
              <a:lnSpc>
                <a:spcPct val="80000"/>
              </a:lnSpc>
            </a:pPr>
            <a:r>
              <a:rPr lang="en-US" altLang="ur-PK" sz="2000" dirty="0"/>
              <a:t>Although it was considered one of the best companies in the 1970s and 1980s, Digital was destroyed by a disruptive technology -- the PC </a:t>
            </a:r>
          </a:p>
          <a:p>
            <a:pPr>
              <a:lnSpc>
                <a:spcPct val="80000"/>
              </a:lnSpc>
            </a:pPr>
            <a:r>
              <a:rPr lang="en-US" altLang="ur-PK" sz="2000" dirty="0"/>
              <a:t>During the mid-1980s, Digital kept pace with users' demands for increased amounts of computing power. As the company continued to supply this power, it also continued to lower prices. </a:t>
            </a:r>
          </a:p>
          <a:p>
            <a:pPr>
              <a:lnSpc>
                <a:spcPct val="80000"/>
              </a:lnSpc>
            </a:pPr>
            <a:r>
              <a:rPr lang="en-US" altLang="ur-PK" sz="2000" dirty="0"/>
              <a:t>The well-managed Digital appeared to be on the road to complete dominance of its market. </a:t>
            </a:r>
          </a:p>
          <a:p>
            <a:pPr>
              <a:lnSpc>
                <a:spcPct val="80000"/>
              </a:lnSpc>
            </a:pPr>
            <a:r>
              <a:rPr lang="en-US" altLang="ur-PK" sz="2000" dirty="0"/>
              <a:t>Introduced by a few start-ups, the PC appealed to individuals, not enterprises, who wanted to use them mainly to play games. </a:t>
            </a:r>
          </a:p>
          <a:p>
            <a:pPr>
              <a:lnSpc>
                <a:spcPct val="80000"/>
              </a:lnSpc>
            </a:pPr>
            <a:r>
              <a:rPr lang="en-US" altLang="ur-PK" sz="2000" dirty="0"/>
              <a:t>In 1977, Ken Olsen, the founder and CEO of Digital Equipment Corporation, said, </a:t>
            </a:r>
            <a:r>
              <a:rPr lang="en-US" altLang="ur-PK" sz="2000" i="1" dirty="0"/>
              <a:t>"There is no reason for any individual to have a computer in his home."</a:t>
            </a:r>
            <a:r>
              <a:rPr lang="en-US" altLang="ur-PK" sz="2000" dirty="0"/>
              <a:t> </a:t>
            </a:r>
          </a:p>
          <a:p>
            <a:pPr>
              <a:lnSpc>
                <a:spcPct val="80000"/>
              </a:lnSpc>
            </a:pPr>
            <a:r>
              <a:rPr lang="en-US" altLang="ur-PK" sz="2000" dirty="0"/>
              <a:t>DEC decided not to invest time, or money, in a product its customer companies didn't want. Digital's management continued to invest in its high-end products. </a:t>
            </a:r>
          </a:p>
          <a:p>
            <a:pPr>
              <a:lnSpc>
                <a:spcPct val="80000"/>
              </a:lnSpc>
            </a:pPr>
            <a:r>
              <a:rPr lang="en-US" altLang="ur-PK" sz="2000" dirty="0"/>
              <a:t>The rest is history. Digital's customers decided they didn't want to pay high prices for its products when the PC was cheaper and performed adequately. Digital was done in by a disruptive technology it failed to recognize.</a:t>
            </a:r>
            <a:r>
              <a:rPr lang="en-US" altLang="ur-PK" sz="1800" dirty="0"/>
              <a:t> </a:t>
            </a:r>
          </a:p>
        </p:txBody>
      </p:sp>
    </p:spTree>
    <p:extLst>
      <p:ext uri="{BB962C8B-B14F-4D97-AF65-F5344CB8AC3E}">
        <p14:creationId xmlns:p14="http://schemas.microsoft.com/office/powerpoint/2010/main" val="989458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24128" y="187010"/>
            <a:ext cx="9720072" cy="1499616"/>
          </a:xfrm>
        </p:spPr>
        <p:txBody>
          <a:bodyPr/>
          <a:lstStyle/>
          <a:p>
            <a:r>
              <a:rPr lang="en-US" altLang="ur-PK" dirty="0"/>
              <a:t>Technology Adoption Lifecycle Curve</a:t>
            </a:r>
          </a:p>
        </p:txBody>
      </p:sp>
      <p:pic>
        <p:nvPicPr>
          <p:cNvPr id="1843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43401" y="1347015"/>
            <a:ext cx="4208463" cy="2693988"/>
          </a:xfrm>
        </p:spPr>
      </p:pic>
      <p:sp>
        <p:nvSpPr>
          <p:cNvPr id="18436" name="Text Box 4"/>
          <p:cNvSpPr txBox="1">
            <a:spLocks noChangeArrowheads="1"/>
          </p:cNvSpPr>
          <p:nvPr/>
        </p:nvSpPr>
        <p:spPr bwMode="auto">
          <a:xfrm>
            <a:off x="2209800" y="4200831"/>
            <a:ext cx="8305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Font typeface="Wingdings" panose="05000000000000000000" pitchFamily="2" charset="2"/>
              <a:buChar char=""/>
            </a:pPr>
            <a:r>
              <a:rPr lang="en-US" altLang="ur-PK" sz="2000" dirty="0">
                <a:solidFill>
                  <a:srgbClr val="000000"/>
                </a:solidFill>
              </a:rPr>
              <a:t>The curve is loosely divided into 5 segment: Innovators, Early Adopters, Early Majority, Late Majority and lastly Laggards. </a:t>
            </a:r>
          </a:p>
          <a:p>
            <a:pPr>
              <a:buClr>
                <a:srgbClr val="000000"/>
              </a:buClr>
              <a:buFont typeface="Wingdings" panose="05000000000000000000" pitchFamily="2" charset="2"/>
              <a:buChar char=""/>
            </a:pPr>
            <a:r>
              <a:rPr lang="en-US" altLang="ur-PK" sz="2000" dirty="0">
                <a:solidFill>
                  <a:srgbClr val="000000"/>
                </a:solidFill>
              </a:rPr>
              <a:t>The area under the curve can be interpreted as the User Expectations from the technology. </a:t>
            </a:r>
          </a:p>
          <a:p>
            <a:pPr lvl="1">
              <a:buClr>
                <a:srgbClr val="000000"/>
              </a:buClr>
              <a:buFont typeface="Verdana" panose="020B0604030504040204" pitchFamily="34" charset="0"/>
              <a:buChar char="-"/>
            </a:pPr>
            <a:r>
              <a:rPr lang="en-US" altLang="ur-PK" sz="2000" dirty="0">
                <a:solidFill>
                  <a:srgbClr val="000000"/>
                </a:solidFill>
              </a:rPr>
              <a:t>The more mature the technology, the higher the user expectations. </a:t>
            </a:r>
          </a:p>
          <a:p>
            <a:pPr lvl="1">
              <a:buClr>
                <a:srgbClr val="000000"/>
              </a:buClr>
              <a:buFont typeface="Verdana" panose="020B0604030504040204" pitchFamily="34" charset="0"/>
              <a:buChar char="-"/>
            </a:pPr>
            <a:r>
              <a:rPr lang="en-US" altLang="ur-PK" sz="2000" dirty="0">
                <a:solidFill>
                  <a:srgbClr val="000000"/>
                </a:solidFill>
              </a:rPr>
              <a:t>The laggards are the most difficult customers often requiring the most resources - most companies adopt the 80/20 rule.</a:t>
            </a:r>
          </a:p>
        </p:txBody>
      </p:sp>
      <p:sp>
        <p:nvSpPr>
          <p:cNvPr id="18437" name="Text Box 5"/>
          <p:cNvSpPr txBox="1">
            <a:spLocks noChangeArrowheads="1"/>
          </p:cNvSpPr>
          <p:nvPr/>
        </p:nvSpPr>
        <p:spPr bwMode="auto">
          <a:xfrm>
            <a:off x="8305800" y="3505201"/>
            <a:ext cx="2362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r-PK" sz="800">
                <a:solidFill>
                  <a:schemeClr val="bg1"/>
                </a:solidFill>
              </a:rPr>
              <a:t>“Crossing the Chasm”, Geoff Moore</a:t>
            </a:r>
          </a:p>
        </p:txBody>
      </p:sp>
    </p:spTree>
    <p:extLst>
      <p:ext uri="{BB962C8B-B14F-4D97-AF65-F5344CB8AC3E}">
        <p14:creationId xmlns:p14="http://schemas.microsoft.com/office/powerpoint/2010/main" val="3888176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24128" y="540974"/>
            <a:ext cx="9720072" cy="1499616"/>
          </a:xfrm>
        </p:spPr>
        <p:txBody>
          <a:bodyPr/>
          <a:lstStyle/>
          <a:p>
            <a:r>
              <a:rPr lang="en-US" altLang="ur-PK" dirty="0"/>
              <a:t>80/20 Rule</a:t>
            </a:r>
          </a:p>
        </p:txBody>
      </p:sp>
      <p:pic>
        <p:nvPicPr>
          <p:cNvPr id="4813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505199" y="231996"/>
            <a:ext cx="6361471" cy="3903442"/>
          </a:xfrm>
        </p:spPr>
      </p:pic>
      <p:sp>
        <p:nvSpPr>
          <p:cNvPr id="48132" name="Rectangle 4"/>
          <p:cNvSpPr>
            <a:spLocks noChangeArrowheads="1"/>
          </p:cNvSpPr>
          <p:nvPr/>
        </p:nvSpPr>
        <p:spPr bwMode="auto">
          <a:xfrm>
            <a:off x="2286000" y="4327526"/>
            <a:ext cx="8229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00050" indent="-400050">
              <a:defRPr>
                <a:solidFill>
                  <a:schemeClr val="tx1"/>
                </a:solidFill>
                <a:latin typeface="Arial" panose="020B0604020202020204" pitchFamily="34" charset="0"/>
                <a:cs typeface="Arial" panose="020B0604020202020204" pitchFamily="34" charset="0"/>
              </a:defRPr>
            </a:lvl1pPr>
            <a:lvl2pPr marL="854075">
              <a:defRPr>
                <a:solidFill>
                  <a:schemeClr val="tx1"/>
                </a:solidFill>
                <a:latin typeface="Arial" panose="020B0604020202020204" pitchFamily="34" charset="0"/>
                <a:cs typeface="Arial" panose="020B0604020202020204" pitchFamily="34" charset="0"/>
              </a:defRPr>
            </a:lvl2pPr>
            <a:lvl3pPr marL="968375">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50000"/>
              <a:buFont typeface="Wingdings" panose="05000000000000000000" pitchFamily="2" charset="2"/>
              <a:buChar char=""/>
            </a:pPr>
            <a:r>
              <a:rPr lang="en-US" altLang="ur-PK">
                <a:solidFill>
                  <a:srgbClr val="000000"/>
                </a:solidFill>
              </a:rPr>
              <a:t>Innovation is absolutely critical to future competitive advantage and it can be easier by considering the following ideas:</a:t>
            </a:r>
          </a:p>
          <a:p>
            <a:pPr>
              <a:buClr>
                <a:srgbClr val="000000"/>
              </a:buClr>
              <a:buSzPct val="150000"/>
              <a:buFont typeface="Wingdings" panose="05000000000000000000" pitchFamily="2" charset="2"/>
              <a:buChar char=""/>
            </a:pPr>
            <a:r>
              <a:rPr lang="en-US" altLang="ur-PK">
                <a:solidFill>
                  <a:srgbClr val="000000"/>
                </a:solidFill>
              </a:rPr>
              <a:t>80% of value perceived by customers relates to 20% of what your organization does </a:t>
            </a:r>
          </a:p>
          <a:p>
            <a:pPr>
              <a:buClr>
                <a:srgbClr val="000000"/>
              </a:buClr>
              <a:buSzPct val="150000"/>
              <a:buFont typeface="Wingdings" panose="05000000000000000000" pitchFamily="2" charset="2"/>
              <a:buChar char=""/>
            </a:pPr>
            <a:r>
              <a:rPr lang="en-US" altLang="ur-PK">
                <a:solidFill>
                  <a:srgbClr val="000000"/>
                </a:solidFill>
              </a:rPr>
              <a:t>80% of the benefit from any product or service can be provided at 20% of the cost </a:t>
            </a:r>
          </a:p>
          <a:p>
            <a:pPr>
              <a:buClr>
                <a:srgbClr val="000000"/>
              </a:buClr>
              <a:buSzPct val="150000"/>
              <a:buFont typeface="Wingdings" panose="05000000000000000000" pitchFamily="2" charset="2"/>
              <a:buChar char=""/>
            </a:pPr>
            <a:r>
              <a:rPr lang="en-US" altLang="ur-PK">
                <a:solidFill>
                  <a:srgbClr val="000000"/>
                </a:solidFill>
              </a:rPr>
              <a:t>80% of the profits made in your industry are made by 20% of firms. If you are not one of these, what are they doing right that you're not?</a:t>
            </a:r>
            <a:r>
              <a:rPr lang="en-US" altLang="ur-PK">
                <a:solidFill>
                  <a:srgbClr val="FFFFFF"/>
                </a:solidFill>
              </a:rPr>
              <a:t> </a:t>
            </a:r>
          </a:p>
          <a:p>
            <a:pPr algn="ctr" eaLnBrk="0" hangingPunct="0">
              <a:buSzPct val="150000"/>
              <a:buFont typeface="Wingdings" panose="05000000000000000000" pitchFamily="2" charset="2"/>
              <a:buChar char="n"/>
            </a:pPr>
            <a:endParaRPr lang="en-US" altLang="ur-PK">
              <a:solidFill>
                <a:srgbClr val="FFFFFF"/>
              </a:solidFill>
            </a:endParaRPr>
          </a:p>
        </p:txBody>
      </p:sp>
    </p:spTree>
    <p:extLst>
      <p:ext uri="{BB962C8B-B14F-4D97-AF65-F5344CB8AC3E}">
        <p14:creationId xmlns:p14="http://schemas.microsoft.com/office/powerpoint/2010/main" val="942987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ur-PK" dirty="0"/>
              <a:t>2/10 Rule of Technology Adoption</a:t>
            </a:r>
          </a:p>
        </p:txBody>
      </p:sp>
      <p:sp>
        <p:nvSpPr>
          <p:cNvPr id="51203" name="Rectangle 3"/>
          <p:cNvSpPr>
            <a:spLocks noGrp="1" noChangeArrowheads="1"/>
          </p:cNvSpPr>
          <p:nvPr>
            <p:ph type="body" idx="1"/>
          </p:nvPr>
        </p:nvSpPr>
        <p:spPr>
          <a:xfrm>
            <a:off x="1024128" y="1991034"/>
            <a:ext cx="9720073" cy="4023360"/>
          </a:xfrm>
        </p:spPr>
        <p:txBody>
          <a:bodyPr/>
          <a:lstStyle/>
          <a:p>
            <a:r>
              <a:rPr lang="en-US" altLang="ur-PK" dirty="0"/>
              <a:t>The 2-10 rule defines when a technology moves from the interesting and cool stage to the really useful. </a:t>
            </a:r>
          </a:p>
          <a:p>
            <a:r>
              <a:rPr lang="en-US" altLang="ur-PK" dirty="0"/>
              <a:t>The really useful stage is when you are willing to spend money to implement the technology products and services at your company.</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86200"/>
            <a:ext cx="441960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Text Box 7"/>
          <p:cNvSpPr txBox="1">
            <a:spLocks noChangeArrowheads="1"/>
          </p:cNvSpPr>
          <p:nvPr/>
        </p:nvSpPr>
        <p:spPr bwMode="auto">
          <a:xfrm>
            <a:off x="3886200" y="4648201"/>
            <a:ext cx="9144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r-PK" sz="1100" b="1" i="1" u="sng">
                <a:solidFill>
                  <a:srgbClr val="008000"/>
                </a:solidFill>
              </a:rPr>
              <a:t>Year 2 </a:t>
            </a:r>
          </a:p>
          <a:p>
            <a:pPr>
              <a:spcBef>
                <a:spcPct val="50000"/>
              </a:spcBef>
            </a:pPr>
            <a:r>
              <a:rPr lang="en-US" altLang="ur-PK" sz="1100" b="1" i="1">
                <a:solidFill>
                  <a:srgbClr val="008000"/>
                </a:solidFill>
              </a:rPr>
              <a:t>Cool Stage</a:t>
            </a:r>
          </a:p>
        </p:txBody>
      </p:sp>
      <p:sp>
        <p:nvSpPr>
          <p:cNvPr id="51208" name="Text Box 8"/>
          <p:cNvSpPr txBox="1">
            <a:spLocks noChangeArrowheads="1"/>
          </p:cNvSpPr>
          <p:nvPr/>
        </p:nvSpPr>
        <p:spPr bwMode="auto">
          <a:xfrm>
            <a:off x="7239000" y="4495800"/>
            <a:ext cx="9144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ur-PK" sz="1100" b="1" i="1" u="sng">
                <a:solidFill>
                  <a:srgbClr val="008000"/>
                </a:solidFill>
              </a:rPr>
              <a:t>Year 10</a:t>
            </a:r>
          </a:p>
          <a:p>
            <a:pPr>
              <a:spcBef>
                <a:spcPct val="50000"/>
              </a:spcBef>
            </a:pPr>
            <a:r>
              <a:rPr lang="en-US" altLang="ur-PK" sz="1100" b="1" i="1">
                <a:solidFill>
                  <a:srgbClr val="008000"/>
                </a:solidFill>
              </a:rPr>
              <a:t>Useful Stage</a:t>
            </a:r>
          </a:p>
        </p:txBody>
      </p:sp>
      <p:sp>
        <p:nvSpPr>
          <p:cNvPr id="51218" name="Freeform 18"/>
          <p:cNvSpPr>
            <a:spLocks/>
          </p:cNvSpPr>
          <p:nvPr/>
        </p:nvSpPr>
        <p:spPr bwMode="auto">
          <a:xfrm rot="1644887">
            <a:off x="4724400" y="3657600"/>
            <a:ext cx="1828800" cy="2489200"/>
          </a:xfrm>
          <a:custGeom>
            <a:avLst/>
            <a:gdLst>
              <a:gd name="T0" fmla="*/ 1392 w 1392"/>
              <a:gd name="T1" fmla="*/ 64 h 1856"/>
              <a:gd name="T2" fmla="*/ 1056 w 1392"/>
              <a:gd name="T3" fmla="*/ 256 h 1856"/>
              <a:gd name="T4" fmla="*/ 336 w 1392"/>
              <a:gd name="T5" fmla="*/ 1600 h 1856"/>
              <a:gd name="T6" fmla="*/ 0 w 1392"/>
              <a:gd name="T7" fmla="*/ 1792 h 1856"/>
            </a:gdLst>
            <a:ahLst/>
            <a:cxnLst>
              <a:cxn ang="0">
                <a:pos x="T0" y="T1"/>
              </a:cxn>
              <a:cxn ang="0">
                <a:pos x="T2" y="T3"/>
              </a:cxn>
              <a:cxn ang="0">
                <a:pos x="T4" y="T5"/>
              </a:cxn>
              <a:cxn ang="0">
                <a:pos x="T6" y="T7"/>
              </a:cxn>
            </a:cxnLst>
            <a:rect l="0" t="0" r="r" b="b"/>
            <a:pathLst>
              <a:path w="1392" h="1856">
                <a:moveTo>
                  <a:pt x="1392" y="64"/>
                </a:moveTo>
                <a:cubicBezTo>
                  <a:pt x="1312" y="32"/>
                  <a:pt x="1232" y="0"/>
                  <a:pt x="1056" y="256"/>
                </a:cubicBezTo>
                <a:cubicBezTo>
                  <a:pt x="880" y="512"/>
                  <a:pt x="512" y="1344"/>
                  <a:pt x="336" y="1600"/>
                </a:cubicBezTo>
                <a:cubicBezTo>
                  <a:pt x="160" y="1856"/>
                  <a:pt x="80" y="1824"/>
                  <a:pt x="0" y="1792"/>
                </a:cubicBezTo>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Tree>
    <p:extLst>
      <p:ext uri="{BB962C8B-B14F-4D97-AF65-F5344CB8AC3E}">
        <p14:creationId xmlns:p14="http://schemas.microsoft.com/office/powerpoint/2010/main" val="629694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397C42-AABF-4743-9231-901FC2050D83}" type="slidenum">
              <a:rPr lang="en-GB" altLang="ur-PK">
                <a:latin typeface="Verdana" panose="020B0604030504040204" pitchFamily="34" charset="0"/>
              </a:rPr>
              <a:pPr eaLnBrk="1" hangingPunct="1"/>
              <a:t>2</a:t>
            </a:fld>
            <a:endParaRPr lang="en-GB" altLang="ur-PK">
              <a:latin typeface="Verdana" panose="020B0604030504040204" pitchFamily="34" charset="0"/>
            </a:endParaRPr>
          </a:p>
        </p:txBody>
      </p:sp>
      <p:sp>
        <p:nvSpPr>
          <p:cNvPr id="3075" name="Title 1"/>
          <p:cNvSpPr>
            <a:spLocks noGrp="1"/>
          </p:cNvSpPr>
          <p:nvPr>
            <p:ph type="title" idx="4294967295"/>
          </p:nvPr>
        </p:nvSpPr>
        <p:spPr/>
        <p:txBody>
          <a:bodyPr/>
          <a:lstStyle/>
          <a:p>
            <a:r>
              <a:rPr lang="en-GB" altLang="ur-PK" smtClean="0"/>
              <a:t>Module Aims</a:t>
            </a:r>
          </a:p>
        </p:txBody>
      </p:sp>
      <p:sp>
        <p:nvSpPr>
          <p:cNvPr id="3" name="Content Placeholder 2"/>
          <p:cNvSpPr>
            <a:spLocks noGrp="1"/>
          </p:cNvSpPr>
          <p:nvPr>
            <p:ph sz="half" idx="4294967295"/>
          </p:nvPr>
        </p:nvSpPr>
        <p:spPr>
          <a:xfrm>
            <a:off x="1981200" y="1401146"/>
            <a:ext cx="8239432" cy="4459287"/>
          </a:xfrm>
        </p:spPr>
        <p:txBody>
          <a:bodyPr>
            <a:noAutofit/>
          </a:bodyPr>
          <a:lstStyle/>
          <a:p>
            <a:pPr>
              <a:buFont typeface="Wingdings" panose="05000000000000000000" pitchFamily="2" charset="2"/>
              <a:buChar char="q"/>
              <a:defRPr/>
            </a:pPr>
            <a:endParaRPr lang="en-GB" sz="3200" dirty="0" smtClean="0"/>
          </a:p>
          <a:p>
            <a:pPr>
              <a:buFont typeface="Wingdings" panose="05000000000000000000" pitchFamily="2" charset="2"/>
              <a:buChar char="q"/>
              <a:defRPr/>
            </a:pPr>
            <a:r>
              <a:rPr lang="en-GB" sz="3200" dirty="0" smtClean="0"/>
              <a:t>The </a:t>
            </a:r>
            <a:r>
              <a:rPr lang="en-GB" sz="3200" dirty="0"/>
              <a:t>main </a:t>
            </a:r>
            <a:r>
              <a:rPr lang="en-GB" sz="3200" dirty="0" smtClean="0"/>
              <a:t>aims </a:t>
            </a:r>
            <a:r>
              <a:rPr lang="en-GB" sz="3200" dirty="0"/>
              <a:t>of this module is </a:t>
            </a:r>
            <a:r>
              <a:rPr lang="en-GB" sz="3200" dirty="0" smtClean="0"/>
              <a:t>to:</a:t>
            </a:r>
          </a:p>
          <a:p>
            <a:pPr marL="0" indent="0">
              <a:buNone/>
              <a:defRPr/>
            </a:pPr>
            <a:endParaRPr lang="en-GB" sz="3200" dirty="0" smtClean="0"/>
          </a:p>
          <a:p>
            <a:pPr lvl="1">
              <a:buFont typeface="Wingdings" panose="05000000000000000000" pitchFamily="2" charset="2"/>
              <a:buChar char="q"/>
              <a:defRPr/>
            </a:pPr>
            <a:r>
              <a:rPr lang="en-GB" sz="2400" dirty="0" smtClean="0"/>
              <a:t> Introduce Disruptive Technologies, examples and way forward</a:t>
            </a:r>
            <a:endParaRPr lang="en-GB" sz="2400" dirty="0"/>
          </a:p>
          <a:p>
            <a:pPr marL="128016" lvl="1" indent="0">
              <a:buNone/>
              <a:defRPr/>
            </a:pPr>
            <a:endParaRPr lang="en-GB" sz="2400" dirty="0" smtClean="0"/>
          </a:p>
          <a:p>
            <a:pPr lvl="1">
              <a:buFont typeface="Wingdings" panose="05000000000000000000" pitchFamily="2" charset="2"/>
              <a:buChar char="q"/>
              <a:defRPr/>
            </a:pPr>
            <a:r>
              <a:rPr lang="en-GB" sz="2400" dirty="0"/>
              <a:t> </a:t>
            </a:r>
            <a:r>
              <a:rPr lang="en-GB" sz="2400" dirty="0" smtClean="0"/>
              <a:t>Introduce </a:t>
            </a:r>
            <a:r>
              <a:rPr lang="en-GB" sz="2400" dirty="0"/>
              <a:t>the fundamental concepts of the Internet of Things and its applications and architecture models;</a:t>
            </a:r>
          </a:p>
          <a:p>
            <a:pPr marL="128016" lvl="1" indent="0">
              <a:buNone/>
              <a:defRPr/>
            </a:pPr>
            <a:endParaRPr lang="en-GB" sz="2400" dirty="0" smtClean="0"/>
          </a:p>
          <a:p>
            <a:pPr lvl="1">
              <a:buFont typeface="Wingdings" panose="05000000000000000000" pitchFamily="2" charset="2"/>
              <a:buChar char="q"/>
              <a:defRPr/>
            </a:pPr>
            <a:r>
              <a:rPr lang="en-GB" sz="2400" dirty="0"/>
              <a:t> </a:t>
            </a:r>
            <a:r>
              <a:rPr lang="en-GB" sz="2400" dirty="0" smtClean="0"/>
              <a:t>Introduction </a:t>
            </a:r>
            <a:r>
              <a:rPr lang="en-GB" sz="2400" dirty="0"/>
              <a:t>to the technologies and mechanisms for sensing, actuation, processing and cyber-physical data communication. </a:t>
            </a:r>
          </a:p>
        </p:txBody>
      </p:sp>
    </p:spTree>
    <p:extLst>
      <p:ext uri="{BB962C8B-B14F-4D97-AF65-F5344CB8AC3E}">
        <p14:creationId xmlns:p14="http://schemas.microsoft.com/office/powerpoint/2010/main" val="134573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ur-PK"/>
              <a:t>2/10 Rule of Technology Adoption</a:t>
            </a:r>
          </a:p>
        </p:txBody>
      </p:sp>
      <p:sp>
        <p:nvSpPr>
          <p:cNvPr id="71683" name="Rectangle 3"/>
          <p:cNvSpPr>
            <a:spLocks noGrp="1" noChangeArrowheads="1"/>
          </p:cNvSpPr>
          <p:nvPr>
            <p:ph type="body" idx="1"/>
          </p:nvPr>
        </p:nvSpPr>
        <p:spPr>
          <a:xfrm>
            <a:off x="1807464" y="1774723"/>
            <a:ext cx="8936736" cy="4876800"/>
          </a:xfrm>
        </p:spPr>
        <p:txBody>
          <a:bodyPr>
            <a:normAutofit/>
          </a:bodyPr>
          <a:lstStyle/>
          <a:p>
            <a:r>
              <a:rPr lang="en-US" altLang="ur-PK" sz="2800" dirty="0"/>
              <a:t>Examples: fax machine; desktop PCs; operating systems; PDAs; GPS; mobile phones; email and ecommerce. </a:t>
            </a:r>
            <a:endParaRPr lang="en-US" altLang="ur-PK" sz="2800" dirty="0" smtClean="0"/>
          </a:p>
          <a:p>
            <a:endParaRPr lang="en-US" altLang="ur-PK" sz="2800" dirty="0"/>
          </a:p>
          <a:p>
            <a:pPr lvl="1"/>
            <a:r>
              <a:rPr lang="en-US" altLang="ur-PK" sz="2400" dirty="0"/>
              <a:t>All of these products and services were launched with great fanfare that touted the way they would revolutionize our lives. All of them failed to live up to their hype in the early days. But all of them have gone on to over-deliver on their original promises and expectations. </a:t>
            </a:r>
          </a:p>
        </p:txBody>
      </p:sp>
    </p:spTree>
    <p:extLst>
      <p:ext uri="{BB962C8B-B14F-4D97-AF65-F5344CB8AC3E}">
        <p14:creationId xmlns:p14="http://schemas.microsoft.com/office/powerpoint/2010/main" val="3797529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ur-PK"/>
              <a:t>Historical Disruptive Technologies</a:t>
            </a:r>
          </a:p>
        </p:txBody>
      </p:sp>
      <p:sp>
        <p:nvSpPr>
          <p:cNvPr id="53251" name="Rectangle 3"/>
          <p:cNvSpPr>
            <a:spLocks noGrp="1" noChangeArrowheads="1"/>
          </p:cNvSpPr>
          <p:nvPr>
            <p:ph type="body" idx="1"/>
          </p:nvPr>
        </p:nvSpPr>
        <p:spPr/>
        <p:txBody>
          <a:bodyPr>
            <a:normAutofit/>
          </a:bodyPr>
          <a:lstStyle/>
          <a:p>
            <a:pPr marL="0" indent="0">
              <a:buNone/>
            </a:pPr>
            <a:r>
              <a:rPr lang="en-US" altLang="ur-PK" sz="4800" dirty="0">
                <a:solidFill>
                  <a:srgbClr val="FF0000"/>
                </a:solidFill>
              </a:rPr>
              <a:t>What are some disruptive technologies that help civilization </a:t>
            </a:r>
            <a:r>
              <a:rPr lang="en-US" altLang="ur-PK" sz="4800" dirty="0" smtClean="0">
                <a:solidFill>
                  <a:srgbClr val="FF0000"/>
                </a:solidFill>
              </a:rPr>
              <a:t>advance?</a:t>
            </a:r>
            <a:endParaRPr lang="en-US" altLang="ur-PK" sz="4800" dirty="0">
              <a:solidFill>
                <a:srgbClr val="FF0000"/>
              </a:solidFill>
            </a:endParaRPr>
          </a:p>
        </p:txBody>
      </p:sp>
    </p:spTree>
    <p:extLst>
      <p:ext uri="{BB962C8B-B14F-4D97-AF65-F5344CB8AC3E}">
        <p14:creationId xmlns:p14="http://schemas.microsoft.com/office/powerpoint/2010/main" val="417537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ur-PK"/>
              <a:t>It’s In The Timing</a:t>
            </a:r>
          </a:p>
        </p:txBody>
      </p:sp>
      <p:sp>
        <p:nvSpPr>
          <p:cNvPr id="27651" name="Rectangle 3"/>
          <p:cNvSpPr>
            <a:spLocks noGrp="1" noChangeArrowheads="1"/>
          </p:cNvSpPr>
          <p:nvPr>
            <p:ph type="body" idx="1"/>
          </p:nvPr>
        </p:nvSpPr>
        <p:spPr>
          <a:xfrm>
            <a:off x="1509252" y="1804220"/>
            <a:ext cx="9028471" cy="5334000"/>
          </a:xfrm>
        </p:spPr>
        <p:txBody>
          <a:bodyPr>
            <a:normAutofit/>
          </a:bodyPr>
          <a:lstStyle/>
          <a:p>
            <a:pPr>
              <a:lnSpc>
                <a:spcPct val="80000"/>
              </a:lnSpc>
            </a:pPr>
            <a:r>
              <a:rPr lang="en-US" altLang="ur-PK" sz="2400" dirty="0"/>
              <a:t>Hit the market too early, then the product performance will not be adequate for the market to adopt it and it will fail e.g., the Apple Newton </a:t>
            </a:r>
          </a:p>
          <a:p>
            <a:pPr>
              <a:lnSpc>
                <a:spcPct val="80000"/>
              </a:lnSpc>
            </a:pPr>
            <a:r>
              <a:rPr lang="en-US" altLang="ur-PK" sz="2400" dirty="0"/>
              <a:t>The key lies in targeting a niche which will use the product and be delighted by it (as the Blackberry). As performance improves over time, it becomes ready for the mainstream. </a:t>
            </a:r>
          </a:p>
          <a:p>
            <a:pPr>
              <a:lnSpc>
                <a:spcPct val="80000"/>
              </a:lnSpc>
            </a:pPr>
            <a:r>
              <a:rPr lang="en-US" altLang="ur-PK" sz="2400" dirty="0"/>
              <a:t>The Internet is also an "enabling technology“</a:t>
            </a:r>
          </a:p>
          <a:p>
            <a:pPr lvl="1">
              <a:lnSpc>
                <a:spcPct val="80000"/>
              </a:lnSpc>
            </a:pPr>
            <a:r>
              <a:rPr lang="en-US" altLang="ur-PK" sz="2400" dirty="0"/>
              <a:t>The Internet has unleashed a wave of innovation. Along with the personal computer, it is perhaps the biggest disruptive technology that we have seen in our generation. </a:t>
            </a:r>
          </a:p>
          <a:p>
            <a:pPr lvl="1">
              <a:lnSpc>
                <a:spcPct val="80000"/>
              </a:lnSpc>
            </a:pPr>
            <a:r>
              <a:rPr lang="en-US" altLang="ur-PK" sz="2400" dirty="0"/>
              <a:t>The impact of the Internet is only beginning to be felt across many industries. </a:t>
            </a:r>
          </a:p>
          <a:p>
            <a:pPr lvl="1">
              <a:lnSpc>
                <a:spcPct val="80000"/>
              </a:lnSpc>
            </a:pPr>
            <a:r>
              <a:rPr lang="en-US" altLang="ur-PK" sz="2400" dirty="0"/>
              <a:t>As companies retool for web services, there will be dramatic change in the way enterprises interact with each other -   </a:t>
            </a:r>
            <a:r>
              <a:rPr lang="en-US" altLang="ur-PK" sz="2400" b="1" i="1" dirty="0"/>
              <a:t>collaborative commerce</a:t>
            </a:r>
            <a:r>
              <a:rPr lang="en-US" altLang="ur-PK" sz="2400" dirty="0"/>
              <a:t> </a:t>
            </a:r>
          </a:p>
          <a:p>
            <a:pPr>
              <a:lnSpc>
                <a:spcPct val="80000"/>
              </a:lnSpc>
            </a:pPr>
            <a:endParaRPr lang="en-US" altLang="ur-PK" sz="2400" dirty="0"/>
          </a:p>
        </p:txBody>
      </p:sp>
    </p:spTree>
    <p:extLst>
      <p:ext uri="{BB962C8B-B14F-4D97-AF65-F5344CB8AC3E}">
        <p14:creationId xmlns:p14="http://schemas.microsoft.com/office/powerpoint/2010/main" val="61134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4158C79-8BBC-4415-AD9D-D896E9714CA0}" type="slidenum">
              <a:rPr lang="en-US" altLang="ur-PK"/>
              <a:pPr/>
              <a:t>23</a:t>
            </a:fld>
            <a:endParaRPr lang="en-US" altLang="ur-PK"/>
          </a:p>
        </p:txBody>
      </p:sp>
      <p:sp>
        <p:nvSpPr>
          <p:cNvPr id="3074" name="Rectangle 2"/>
          <p:cNvSpPr>
            <a:spLocks noGrp="1" noRot="1" noChangeArrowheads="1"/>
          </p:cNvSpPr>
          <p:nvPr>
            <p:ph type="title"/>
          </p:nvPr>
        </p:nvSpPr>
        <p:spPr/>
        <p:txBody>
          <a:bodyPr/>
          <a:lstStyle/>
          <a:p>
            <a:r>
              <a:rPr lang="en-US" altLang="ur-PK" sz="4000"/>
              <a:t>Examples of Disruptive Tech.</a:t>
            </a:r>
          </a:p>
        </p:txBody>
      </p:sp>
      <p:sp>
        <p:nvSpPr>
          <p:cNvPr id="3075" name="Rectangle 3"/>
          <p:cNvSpPr>
            <a:spLocks noGrp="1" noChangeArrowheads="1"/>
          </p:cNvSpPr>
          <p:nvPr>
            <p:ph type="body" idx="1"/>
          </p:nvPr>
        </p:nvSpPr>
        <p:spPr>
          <a:xfrm>
            <a:off x="1651819" y="1752600"/>
            <a:ext cx="8558981" cy="4572000"/>
          </a:xfrm>
        </p:spPr>
        <p:txBody>
          <a:bodyPr>
            <a:normAutofit/>
          </a:bodyPr>
          <a:lstStyle/>
          <a:p>
            <a:pPr lvl="1"/>
            <a:r>
              <a:rPr lang="en-US" altLang="ur-PK" sz="3200" dirty="0" smtClean="0"/>
              <a:t>Sun </a:t>
            </a:r>
            <a:r>
              <a:rPr lang="en-US" altLang="ur-PK" sz="3200" dirty="0"/>
              <a:t>Microsystems Workstations: </a:t>
            </a:r>
            <a:r>
              <a:rPr lang="en-US" altLang="ur-PK" sz="3200" dirty="0">
                <a:solidFill>
                  <a:srgbClr val="66CCFF"/>
                </a:solidFill>
              </a:rPr>
              <a:t>disrupted the market for main frame computers. </a:t>
            </a:r>
          </a:p>
          <a:p>
            <a:pPr lvl="1">
              <a:lnSpc>
                <a:spcPct val="90000"/>
              </a:lnSpc>
            </a:pPr>
            <a:r>
              <a:rPr lang="en-US" altLang="ur-PK" sz="3200" dirty="0"/>
              <a:t>PCs</a:t>
            </a:r>
            <a:r>
              <a:rPr lang="en-US" altLang="ur-PK" sz="3200" dirty="0">
                <a:solidFill>
                  <a:srgbClr val="66CCFF"/>
                </a:solidFill>
              </a:rPr>
              <a:t> disrupted the market for </a:t>
            </a:r>
            <a:r>
              <a:rPr lang="en-US" altLang="ur-PK" sz="3200" dirty="0" smtClean="0">
                <a:solidFill>
                  <a:srgbClr val="66CCFF"/>
                </a:solidFill>
              </a:rPr>
              <a:t>workstations</a:t>
            </a:r>
          </a:p>
          <a:p>
            <a:pPr lvl="1">
              <a:lnSpc>
                <a:spcPct val="90000"/>
              </a:lnSpc>
            </a:pPr>
            <a:r>
              <a:rPr lang="en-US" altLang="ur-PK" sz="3600" dirty="0" smtClean="0"/>
              <a:t>Xerox </a:t>
            </a:r>
            <a:r>
              <a:rPr lang="en-US" altLang="ur-PK" sz="3600" dirty="0"/>
              <a:t>plain paper copier: </a:t>
            </a:r>
            <a:r>
              <a:rPr lang="en-US" altLang="ur-PK" sz="3600" dirty="0">
                <a:solidFill>
                  <a:srgbClr val="66CCFF"/>
                </a:solidFill>
              </a:rPr>
              <a:t>disrupted the market for offset printing</a:t>
            </a:r>
            <a:r>
              <a:rPr lang="en-US" altLang="ur-PK" sz="3600" dirty="0" smtClean="0">
                <a:solidFill>
                  <a:srgbClr val="66CCFF"/>
                </a:solidFill>
              </a:rPr>
              <a:t>.</a:t>
            </a:r>
          </a:p>
          <a:p>
            <a:pPr lvl="1">
              <a:lnSpc>
                <a:spcPct val="90000"/>
              </a:lnSpc>
            </a:pPr>
            <a:r>
              <a:rPr lang="en-US" altLang="ur-PK" sz="3600" dirty="0" smtClean="0"/>
              <a:t>Cannon’s </a:t>
            </a:r>
            <a:r>
              <a:rPr lang="en-US" altLang="ur-PK" sz="3600" dirty="0"/>
              <a:t>desktop photocopiers: </a:t>
            </a:r>
            <a:r>
              <a:rPr lang="en-US" altLang="ur-PK" sz="3600" dirty="0">
                <a:solidFill>
                  <a:srgbClr val="66CCFF"/>
                </a:solidFill>
              </a:rPr>
              <a:t>disrupted Xerox’s high speed photo copying market.</a:t>
            </a:r>
          </a:p>
          <a:p>
            <a:pPr>
              <a:lnSpc>
                <a:spcPct val="90000"/>
              </a:lnSpc>
            </a:pPr>
            <a:endParaRPr lang="en-US" altLang="ur-PK" sz="3600" dirty="0">
              <a:solidFill>
                <a:srgbClr val="0066FF"/>
              </a:solidFill>
            </a:endParaRPr>
          </a:p>
        </p:txBody>
      </p:sp>
    </p:spTree>
    <p:extLst>
      <p:ext uri="{BB962C8B-B14F-4D97-AF65-F5344CB8AC3E}">
        <p14:creationId xmlns:p14="http://schemas.microsoft.com/office/powerpoint/2010/main" val="108881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64A23FE-BA3E-4B04-9A37-4662DF05819C}" type="slidenum">
              <a:rPr lang="en-US" altLang="ur-PK"/>
              <a:pPr/>
              <a:t>24</a:t>
            </a:fld>
            <a:endParaRPr lang="en-US" altLang="ur-PK"/>
          </a:p>
        </p:txBody>
      </p:sp>
      <p:sp>
        <p:nvSpPr>
          <p:cNvPr id="4098" name="Rectangle 2"/>
          <p:cNvSpPr>
            <a:spLocks noGrp="1" noRot="1" noChangeArrowheads="1"/>
          </p:cNvSpPr>
          <p:nvPr>
            <p:ph type="title"/>
          </p:nvPr>
        </p:nvSpPr>
        <p:spPr/>
        <p:txBody>
          <a:bodyPr/>
          <a:lstStyle/>
          <a:p>
            <a:endParaRPr lang="ur-PK" altLang="ur-PK"/>
          </a:p>
        </p:txBody>
      </p:sp>
      <p:sp>
        <p:nvSpPr>
          <p:cNvPr id="4099" name="Rectangle 3"/>
          <p:cNvSpPr>
            <a:spLocks noGrp="1" noChangeArrowheads="1"/>
          </p:cNvSpPr>
          <p:nvPr>
            <p:ph type="body" idx="1"/>
          </p:nvPr>
        </p:nvSpPr>
        <p:spPr>
          <a:xfrm>
            <a:off x="1981200" y="2091811"/>
            <a:ext cx="8229600" cy="4525963"/>
          </a:xfrm>
        </p:spPr>
        <p:txBody>
          <a:bodyPr>
            <a:normAutofit/>
          </a:bodyPr>
          <a:lstStyle/>
          <a:p>
            <a:r>
              <a:rPr lang="en-US" altLang="ur-PK" sz="3600" dirty="0"/>
              <a:t>Honda motorcycle of 60s</a:t>
            </a:r>
          </a:p>
          <a:p>
            <a:r>
              <a:rPr lang="en-US" altLang="ur-PK" sz="3600" dirty="0"/>
              <a:t>Japanese cars of 70s</a:t>
            </a:r>
          </a:p>
          <a:p>
            <a:r>
              <a:rPr lang="en-US" altLang="ur-PK" sz="3600" dirty="0"/>
              <a:t>Korean Cars of late 80s</a:t>
            </a:r>
          </a:p>
          <a:p>
            <a:r>
              <a:rPr lang="en-US" altLang="ur-PK" sz="3600" dirty="0"/>
              <a:t>Wireless telephony (GSM, CDMA): </a:t>
            </a:r>
            <a:r>
              <a:rPr lang="en-US" altLang="ur-PK" sz="3600" dirty="0">
                <a:solidFill>
                  <a:srgbClr val="66CCFF"/>
                </a:solidFill>
              </a:rPr>
              <a:t>disrupted the market for wire-line telephony.</a:t>
            </a:r>
          </a:p>
          <a:p>
            <a:r>
              <a:rPr lang="en-US" altLang="ur-PK" sz="3600" dirty="0" smtClean="0"/>
              <a:t>…</a:t>
            </a:r>
            <a:endParaRPr lang="en-US" altLang="ur-PK" sz="3600" dirty="0"/>
          </a:p>
          <a:p>
            <a:pPr>
              <a:buFont typeface="Wingdings" panose="05000000000000000000" pitchFamily="2" charset="2"/>
              <a:buNone/>
            </a:pPr>
            <a:endParaRPr lang="en-US" altLang="ur-PK" sz="3600" dirty="0"/>
          </a:p>
        </p:txBody>
      </p:sp>
    </p:spTree>
    <p:extLst>
      <p:ext uri="{BB962C8B-B14F-4D97-AF65-F5344CB8AC3E}">
        <p14:creationId xmlns:p14="http://schemas.microsoft.com/office/powerpoint/2010/main" val="3797797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2E669D-88E3-4869-914F-573A6255CB82}" type="slidenum">
              <a:rPr lang="en-US" altLang="ur-PK"/>
              <a:pPr/>
              <a:t>25</a:t>
            </a:fld>
            <a:endParaRPr lang="en-US" altLang="ur-PK"/>
          </a:p>
        </p:txBody>
      </p:sp>
      <p:sp>
        <p:nvSpPr>
          <p:cNvPr id="5122" name="Rectangle 2"/>
          <p:cNvSpPr>
            <a:spLocks noGrp="1" noRot="1" noChangeArrowheads="1"/>
          </p:cNvSpPr>
          <p:nvPr>
            <p:ph type="title"/>
          </p:nvPr>
        </p:nvSpPr>
        <p:spPr/>
        <p:txBody>
          <a:bodyPr/>
          <a:lstStyle/>
          <a:p>
            <a:endParaRPr lang="ur-PK" altLang="ur-PK"/>
          </a:p>
        </p:txBody>
      </p:sp>
      <p:sp>
        <p:nvSpPr>
          <p:cNvPr id="5123" name="Rectangle 3"/>
          <p:cNvSpPr>
            <a:spLocks noGrp="1" noChangeArrowheads="1"/>
          </p:cNvSpPr>
          <p:nvPr>
            <p:ph type="body" idx="1"/>
          </p:nvPr>
        </p:nvSpPr>
        <p:spPr/>
        <p:txBody>
          <a:bodyPr>
            <a:normAutofit/>
          </a:bodyPr>
          <a:lstStyle/>
          <a:p>
            <a:r>
              <a:rPr lang="en-US" altLang="ur-PK" sz="3200" dirty="0"/>
              <a:t>Impacting technologies are disruptive</a:t>
            </a:r>
          </a:p>
          <a:p>
            <a:pPr lvl="1"/>
            <a:r>
              <a:rPr lang="en-US" altLang="ur-PK" sz="2800" dirty="0">
                <a:solidFill>
                  <a:schemeClr val="hlink"/>
                </a:solidFill>
                <a:ea typeface="MS Mincho" panose="02020609040205080304" pitchFamily="49" charset="-128"/>
              </a:rPr>
              <a:t>Disruptive innovations are products and services that </a:t>
            </a:r>
            <a:r>
              <a:rPr lang="en-US" altLang="ur-PK" sz="2800" i="1" dirty="0">
                <a:solidFill>
                  <a:srgbClr val="66CCFF"/>
                </a:solidFill>
                <a:ea typeface="MS Mincho" panose="02020609040205080304" pitchFamily="49" charset="-128"/>
              </a:rPr>
              <a:t>initially aren't as good as</a:t>
            </a:r>
            <a:r>
              <a:rPr lang="en-US" altLang="ur-PK" sz="2800" dirty="0">
                <a:solidFill>
                  <a:schemeClr val="hlink"/>
                </a:solidFill>
                <a:ea typeface="MS Mincho" panose="02020609040205080304" pitchFamily="49" charset="-128"/>
              </a:rPr>
              <a:t> those that historically have been used by customers in mainstream markets, and therefore can take root only in new or less-demanding applications, amongst </a:t>
            </a:r>
            <a:r>
              <a:rPr lang="en-US" altLang="ur-PK" sz="2800" dirty="0">
                <a:solidFill>
                  <a:schemeClr val="hlink"/>
                </a:solidFill>
                <a:cs typeface="Times New Roman" panose="02020603050405020304" pitchFamily="18" charset="0"/>
              </a:rPr>
              <a:t>non-traditional customers</a:t>
            </a:r>
            <a:r>
              <a:rPr lang="en-US" altLang="ur-PK" sz="2800" dirty="0">
                <a:solidFill>
                  <a:schemeClr val="hlink"/>
                </a:solidFill>
              </a:rPr>
              <a:t> </a:t>
            </a:r>
          </a:p>
          <a:p>
            <a:pPr lvl="1" algn="r">
              <a:buFont typeface="Wingdings" panose="05000000000000000000" pitchFamily="2" charset="2"/>
              <a:buNone/>
            </a:pPr>
            <a:r>
              <a:rPr lang="en-US" altLang="ur-PK" sz="4400" dirty="0">
                <a:solidFill>
                  <a:srgbClr val="66CCFF"/>
                </a:solidFill>
                <a:latin typeface="Script MT Bold" panose="03040602040607080904" pitchFamily="66" charset="0"/>
                <a:cs typeface="Times New Roman" panose="02020603050405020304" pitchFamily="18" charset="0"/>
              </a:rPr>
              <a:t>Stuart Hart and Clayton Christensen</a:t>
            </a:r>
            <a:r>
              <a:rPr lang="en-US" altLang="ur-PK" sz="2800" dirty="0">
                <a:solidFill>
                  <a:srgbClr val="66CCFF"/>
                </a:solidFill>
              </a:rPr>
              <a:t> </a:t>
            </a:r>
          </a:p>
        </p:txBody>
      </p:sp>
    </p:spTree>
    <p:extLst>
      <p:ext uri="{BB962C8B-B14F-4D97-AF65-F5344CB8AC3E}">
        <p14:creationId xmlns:p14="http://schemas.microsoft.com/office/powerpoint/2010/main" val="4238866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B321F9AB-E770-4A6A-B9DA-638F4ED637E4}" type="slidenum">
              <a:rPr lang="en-US" altLang="ur-PK"/>
              <a:pPr/>
              <a:t>26</a:t>
            </a:fld>
            <a:endParaRPr lang="en-US" altLang="ur-PK"/>
          </a:p>
        </p:txBody>
      </p:sp>
      <p:sp>
        <p:nvSpPr>
          <p:cNvPr id="15362" name="Rectangle 1026"/>
          <p:cNvSpPr>
            <a:spLocks noGrp="1" noRot="1" noChangeArrowheads="1"/>
          </p:cNvSpPr>
          <p:nvPr>
            <p:ph type="title"/>
          </p:nvPr>
        </p:nvSpPr>
        <p:spPr/>
        <p:txBody>
          <a:bodyPr/>
          <a:lstStyle/>
          <a:p>
            <a:r>
              <a:rPr lang="en-US" altLang="ur-PK"/>
              <a:t>Historically:</a:t>
            </a:r>
          </a:p>
        </p:txBody>
      </p:sp>
      <p:sp>
        <p:nvSpPr>
          <p:cNvPr id="15363" name="AutoShape 1027"/>
          <p:cNvSpPr>
            <a:spLocks noChangeArrowheads="1"/>
          </p:cNvSpPr>
          <p:nvPr/>
        </p:nvSpPr>
        <p:spPr bwMode="auto">
          <a:xfrm>
            <a:off x="4724400" y="1981200"/>
            <a:ext cx="5715000" cy="403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5364" name="AutoShape 1028"/>
          <p:cNvSpPr>
            <a:spLocks noChangeArrowheads="1"/>
          </p:cNvSpPr>
          <p:nvPr/>
        </p:nvSpPr>
        <p:spPr bwMode="auto">
          <a:xfrm>
            <a:off x="5715001" y="2133600"/>
            <a:ext cx="1266825" cy="1981200"/>
          </a:xfrm>
          <a:prstGeom prst="curvedRightArrow">
            <a:avLst>
              <a:gd name="adj1" fmla="val 31278"/>
              <a:gd name="adj2" fmla="val 62556"/>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5365" name="AutoShape 1029"/>
          <p:cNvSpPr>
            <a:spLocks noChangeArrowheads="1"/>
          </p:cNvSpPr>
          <p:nvPr/>
        </p:nvSpPr>
        <p:spPr bwMode="auto">
          <a:xfrm>
            <a:off x="8077200" y="2133600"/>
            <a:ext cx="1600200" cy="2057400"/>
          </a:xfrm>
          <a:prstGeom prst="curvedLeftArrow">
            <a:avLst>
              <a:gd name="adj1" fmla="val 25714"/>
              <a:gd name="adj2" fmla="val 51429"/>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5366" name="AutoShape 1030"/>
          <p:cNvSpPr>
            <a:spLocks noChangeArrowheads="1"/>
          </p:cNvSpPr>
          <p:nvPr/>
        </p:nvSpPr>
        <p:spPr bwMode="auto">
          <a:xfrm>
            <a:off x="7010401" y="3352801"/>
            <a:ext cx="485775" cy="976313"/>
          </a:xfrm>
          <a:prstGeom prst="upArrow">
            <a:avLst>
              <a:gd name="adj1" fmla="val 50000"/>
              <a:gd name="adj2" fmla="val 5024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5367" name="AutoShape 1031"/>
          <p:cNvSpPr>
            <a:spLocks noChangeArrowheads="1"/>
          </p:cNvSpPr>
          <p:nvPr/>
        </p:nvSpPr>
        <p:spPr bwMode="auto">
          <a:xfrm>
            <a:off x="7696201" y="3352801"/>
            <a:ext cx="485775" cy="976313"/>
          </a:xfrm>
          <a:prstGeom prst="upArrow">
            <a:avLst>
              <a:gd name="adj1" fmla="val 50000"/>
              <a:gd name="adj2" fmla="val 5024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5368" name="Text Box 1032"/>
          <p:cNvSpPr txBox="1">
            <a:spLocks noChangeArrowheads="1"/>
          </p:cNvSpPr>
          <p:nvPr/>
        </p:nvSpPr>
        <p:spPr bwMode="auto">
          <a:xfrm>
            <a:off x="1981200" y="2286000"/>
            <a:ext cx="33504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2400" dirty="0"/>
              <a:t>Major waves of growth</a:t>
            </a:r>
          </a:p>
          <a:p>
            <a:pPr eaLnBrk="1" hangingPunct="1"/>
            <a:r>
              <a:rPr lang="en-US" altLang="ur-PK" sz="2400" dirty="0"/>
              <a:t>thru </a:t>
            </a:r>
            <a:r>
              <a:rPr lang="en-US" altLang="ur-PK" sz="2400" dirty="0" smtClean="0"/>
              <a:t>targeting the </a:t>
            </a:r>
            <a:r>
              <a:rPr lang="en-US" altLang="ur-PK" sz="2400" dirty="0"/>
              <a:t>bottom</a:t>
            </a:r>
          </a:p>
          <a:p>
            <a:pPr eaLnBrk="1" hangingPunct="1"/>
            <a:r>
              <a:rPr lang="en-US" altLang="ur-PK" sz="2400" dirty="0"/>
              <a:t>of the developed markets</a:t>
            </a:r>
          </a:p>
          <a:p>
            <a:pPr eaLnBrk="1" hangingPunct="1"/>
            <a:r>
              <a:rPr lang="en-US" altLang="ur-PK" sz="2400" dirty="0"/>
              <a:t>(DM)</a:t>
            </a:r>
          </a:p>
        </p:txBody>
      </p:sp>
      <p:sp>
        <p:nvSpPr>
          <p:cNvPr id="15369" name="AutoShape 1033"/>
          <p:cNvSpPr>
            <a:spLocks noChangeArrowheads="1"/>
          </p:cNvSpPr>
          <p:nvPr/>
        </p:nvSpPr>
        <p:spPr bwMode="auto">
          <a:xfrm>
            <a:off x="7086601" y="2286000"/>
            <a:ext cx="1057275" cy="914400"/>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ur-PK" sz="2400" dirty="0">
                <a:solidFill>
                  <a:schemeClr val="bg2"/>
                </a:solidFill>
              </a:rPr>
              <a:t>DM</a:t>
            </a:r>
          </a:p>
        </p:txBody>
      </p:sp>
    </p:spTree>
    <p:extLst>
      <p:ext uri="{BB962C8B-B14F-4D97-AF65-F5344CB8AC3E}">
        <p14:creationId xmlns:p14="http://schemas.microsoft.com/office/powerpoint/2010/main" val="487596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1"/>
          </p:nvPr>
        </p:nvSpPr>
        <p:spPr/>
        <p:txBody>
          <a:bodyPr/>
          <a:lstStyle/>
          <a:p>
            <a:fld id="{0B61B6A7-17E3-498A-AD1B-B92E7AC4E803}" type="slidenum">
              <a:rPr lang="en-US" altLang="ur-PK"/>
              <a:pPr/>
              <a:t>27</a:t>
            </a:fld>
            <a:endParaRPr lang="en-US" altLang="ur-PK"/>
          </a:p>
        </p:txBody>
      </p:sp>
      <p:sp>
        <p:nvSpPr>
          <p:cNvPr id="21506" name="Rectangle 2"/>
          <p:cNvSpPr>
            <a:spLocks noGrp="1" noRot="1" noChangeArrowheads="1"/>
          </p:cNvSpPr>
          <p:nvPr>
            <p:ph type="title"/>
          </p:nvPr>
        </p:nvSpPr>
        <p:spPr/>
        <p:txBody>
          <a:bodyPr/>
          <a:lstStyle/>
          <a:p>
            <a:r>
              <a:rPr lang="en-US" altLang="ur-PK" sz="3600"/>
              <a:t>The World Pyramid</a:t>
            </a:r>
          </a:p>
        </p:txBody>
      </p:sp>
      <p:sp>
        <p:nvSpPr>
          <p:cNvPr id="21507" name="AutoShape 3"/>
          <p:cNvSpPr>
            <a:spLocks noChangeArrowheads="1"/>
          </p:cNvSpPr>
          <p:nvPr/>
        </p:nvSpPr>
        <p:spPr bwMode="auto">
          <a:xfrm>
            <a:off x="3429000" y="1828800"/>
            <a:ext cx="5181600" cy="4038600"/>
          </a:xfrm>
          <a:prstGeom prst="triangle">
            <a:avLst>
              <a:gd name="adj" fmla="val 50000"/>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hangingPunct="1"/>
            <a:endParaRPr lang="ur-PK" altLang="ur-PK" sz="2400"/>
          </a:p>
        </p:txBody>
      </p:sp>
      <p:sp>
        <p:nvSpPr>
          <p:cNvPr id="21511" name="Line 7"/>
          <p:cNvSpPr>
            <a:spLocks noChangeShapeType="1"/>
          </p:cNvSpPr>
          <p:nvPr/>
        </p:nvSpPr>
        <p:spPr bwMode="auto">
          <a:xfrm>
            <a:off x="5410200" y="2819400"/>
            <a:ext cx="1219200" cy="0"/>
          </a:xfrm>
          <a:prstGeom prst="line">
            <a:avLst/>
          </a:prstGeom>
          <a:noFill/>
          <a:ln w="25400">
            <a:solidFill>
              <a:srgbClr val="33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ur-PK"/>
          </a:p>
        </p:txBody>
      </p:sp>
      <p:sp>
        <p:nvSpPr>
          <p:cNvPr id="21512" name="Line 8"/>
          <p:cNvSpPr>
            <a:spLocks noChangeShapeType="1"/>
          </p:cNvSpPr>
          <p:nvPr/>
        </p:nvSpPr>
        <p:spPr bwMode="auto">
          <a:xfrm>
            <a:off x="4724400" y="3886200"/>
            <a:ext cx="2590800" cy="0"/>
          </a:xfrm>
          <a:prstGeom prst="line">
            <a:avLst/>
          </a:prstGeom>
          <a:noFill/>
          <a:ln w="2540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ur-PK"/>
          </a:p>
        </p:txBody>
      </p:sp>
      <p:sp>
        <p:nvSpPr>
          <p:cNvPr id="21517" name="Text Box 13"/>
          <p:cNvSpPr txBox="1">
            <a:spLocks noChangeArrowheads="1"/>
          </p:cNvSpPr>
          <p:nvPr/>
        </p:nvSpPr>
        <p:spPr bwMode="auto">
          <a:xfrm>
            <a:off x="5715000" y="2286000"/>
            <a:ext cx="6607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Tier 1</a:t>
            </a:r>
          </a:p>
        </p:txBody>
      </p:sp>
      <p:sp>
        <p:nvSpPr>
          <p:cNvPr id="21519" name="Text Box 15"/>
          <p:cNvSpPr txBox="1">
            <a:spLocks noChangeArrowheads="1"/>
          </p:cNvSpPr>
          <p:nvPr/>
        </p:nvSpPr>
        <p:spPr bwMode="auto">
          <a:xfrm>
            <a:off x="5486401" y="3124200"/>
            <a:ext cx="1023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Tier 2 &amp; 3</a:t>
            </a:r>
          </a:p>
        </p:txBody>
      </p:sp>
      <p:sp>
        <p:nvSpPr>
          <p:cNvPr id="21520" name="Text Box 16"/>
          <p:cNvSpPr txBox="1">
            <a:spLocks noChangeArrowheads="1"/>
          </p:cNvSpPr>
          <p:nvPr/>
        </p:nvSpPr>
        <p:spPr bwMode="auto">
          <a:xfrm>
            <a:off x="5562601" y="4572000"/>
            <a:ext cx="720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a:t>Tier 4</a:t>
            </a:r>
          </a:p>
        </p:txBody>
      </p:sp>
      <p:sp>
        <p:nvSpPr>
          <p:cNvPr id="21521" name="Text Box 17"/>
          <p:cNvSpPr txBox="1">
            <a:spLocks noChangeArrowheads="1"/>
          </p:cNvSpPr>
          <p:nvPr/>
        </p:nvSpPr>
        <p:spPr bwMode="auto">
          <a:xfrm>
            <a:off x="8289926" y="1579563"/>
            <a:ext cx="18592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Population in millions</a:t>
            </a:r>
          </a:p>
        </p:txBody>
      </p:sp>
      <p:sp>
        <p:nvSpPr>
          <p:cNvPr id="21522" name="Text Box 18"/>
          <p:cNvSpPr txBox="1">
            <a:spLocks noChangeArrowheads="1"/>
          </p:cNvSpPr>
          <p:nvPr/>
        </p:nvSpPr>
        <p:spPr bwMode="auto">
          <a:xfrm>
            <a:off x="6918326" y="2189163"/>
            <a:ext cx="998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 200 mil</a:t>
            </a:r>
          </a:p>
        </p:txBody>
      </p:sp>
      <p:sp>
        <p:nvSpPr>
          <p:cNvPr id="21523" name="Text Box 19"/>
          <p:cNvSpPr txBox="1">
            <a:spLocks noChangeArrowheads="1"/>
          </p:cNvSpPr>
          <p:nvPr/>
        </p:nvSpPr>
        <p:spPr bwMode="auto">
          <a:xfrm>
            <a:off x="7375526" y="3027363"/>
            <a:ext cx="9989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 800 mil</a:t>
            </a:r>
          </a:p>
        </p:txBody>
      </p:sp>
      <p:sp>
        <p:nvSpPr>
          <p:cNvPr id="21524" name="Text Box 20"/>
          <p:cNvSpPr txBox="1">
            <a:spLocks noChangeArrowheads="1"/>
          </p:cNvSpPr>
          <p:nvPr/>
        </p:nvSpPr>
        <p:spPr bwMode="auto">
          <a:xfrm>
            <a:off x="8213725" y="4527550"/>
            <a:ext cx="1226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a:t>~ 5000 mil</a:t>
            </a:r>
          </a:p>
        </p:txBody>
      </p:sp>
      <p:sp>
        <p:nvSpPr>
          <p:cNvPr id="21525" name="Text Box 21"/>
          <p:cNvSpPr txBox="1">
            <a:spLocks noChangeArrowheads="1"/>
          </p:cNvSpPr>
          <p:nvPr/>
        </p:nvSpPr>
        <p:spPr bwMode="auto">
          <a:xfrm>
            <a:off x="2057400" y="1752600"/>
            <a:ext cx="26111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Purchasing Power Parity (PPP)</a:t>
            </a:r>
          </a:p>
        </p:txBody>
      </p:sp>
      <p:sp>
        <p:nvSpPr>
          <p:cNvPr id="21526" name="Text Box 22"/>
          <p:cNvSpPr txBox="1">
            <a:spLocks noChangeArrowheads="1"/>
          </p:cNvSpPr>
          <p:nvPr/>
        </p:nvSpPr>
        <p:spPr bwMode="auto">
          <a:xfrm>
            <a:off x="4098925" y="2189163"/>
            <a:ext cx="106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&gt;$20,000</a:t>
            </a:r>
          </a:p>
        </p:txBody>
      </p:sp>
      <p:sp>
        <p:nvSpPr>
          <p:cNvPr id="21527" name="Text Box 23"/>
          <p:cNvSpPr txBox="1">
            <a:spLocks noChangeArrowheads="1"/>
          </p:cNvSpPr>
          <p:nvPr/>
        </p:nvSpPr>
        <p:spPr bwMode="auto">
          <a:xfrm>
            <a:off x="3184526" y="3255963"/>
            <a:ext cx="177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$2000 to $20,000</a:t>
            </a:r>
          </a:p>
        </p:txBody>
      </p:sp>
      <p:sp>
        <p:nvSpPr>
          <p:cNvPr id="21528" name="Text Box 24"/>
          <p:cNvSpPr txBox="1">
            <a:spLocks noChangeArrowheads="1"/>
          </p:cNvSpPr>
          <p:nvPr/>
        </p:nvSpPr>
        <p:spPr bwMode="auto">
          <a:xfrm>
            <a:off x="2362200" y="4495800"/>
            <a:ext cx="1657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a:t>less than $2000</a:t>
            </a:r>
          </a:p>
        </p:txBody>
      </p:sp>
    </p:spTree>
    <p:extLst>
      <p:ext uri="{BB962C8B-B14F-4D97-AF65-F5344CB8AC3E}">
        <p14:creationId xmlns:p14="http://schemas.microsoft.com/office/powerpoint/2010/main" val="1780201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CD41B6F-47C5-4568-AE8C-8C23CB39DE79}" type="slidenum">
              <a:rPr lang="en-US" altLang="ur-PK"/>
              <a:pPr/>
              <a:t>28</a:t>
            </a:fld>
            <a:endParaRPr lang="en-US" altLang="ur-PK"/>
          </a:p>
        </p:txBody>
      </p:sp>
      <p:sp>
        <p:nvSpPr>
          <p:cNvPr id="7170" name="Rectangle 2"/>
          <p:cNvSpPr>
            <a:spLocks noGrp="1" noRot="1" noChangeArrowheads="1"/>
          </p:cNvSpPr>
          <p:nvPr>
            <p:ph type="title"/>
          </p:nvPr>
        </p:nvSpPr>
        <p:spPr/>
        <p:txBody>
          <a:bodyPr/>
          <a:lstStyle/>
          <a:p>
            <a:r>
              <a:rPr lang="en-US" altLang="ur-PK"/>
              <a:t>The Pyramid</a:t>
            </a:r>
          </a:p>
        </p:txBody>
      </p:sp>
      <p:sp>
        <p:nvSpPr>
          <p:cNvPr id="7171" name="Rectangle 3"/>
          <p:cNvSpPr>
            <a:spLocks noGrp="1" noChangeArrowheads="1"/>
          </p:cNvSpPr>
          <p:nvPr>
            <p:ph type="body" idx="1"/>
          </p:nvPr>
        </p:nvSpPr>
        <p:spPr/>
        <p:txBody>
          <a:bodyPr/>
          <a:lstStyle/>
          <a:p>
            <a:r>
              <a:rPr lang="en-US" altLang="ur-PK"/>
              <a:t>Examples of Xerox, Cannon copiers, PCs, Cell phones, etc. represent technologies developed for the second Tier (to some extent Tier 3) </a:t>
            </a:r>
          </a:p>
          <a:p>
            <a:r>
              <a:rPr lang="en-US" altLang="ur-PK"/>
              <a:t>To date most disruptive technologies have been attacking Tier 2</a:t>
            </a:r>
          </a:p>
        </p:txBody>
      </p:sp>
    </p:spTree>
    <p:extLst>
      <p:ext uri="{BB962C8B-B14F-4D97-AF65-F5344CB8AC3E}">
        <p14:creationId xmlns:p14="http://schemas.microsoft.com/office/powerpoint/2010/main" val="2254476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1"/>
          </p:nvPr>
        </p:nvSpPr>
        <p:spPr/>
        <p:txBody>
          <a:bodyPr/>
          <a:lstStyle/>
          <a:p>
            <a:fld id="{CDFA1267-91A0-4512-A06C-CD7D07E87F81}" type="slidenum">
              <a:rPr lang="en-US" altLang="ur-PK"/>
              <a:pPr/>
              <a:t>29</a:t>
            </a:fld>
            <a:endParaRPr lang="en-US" altLang="ur-PK"/>
          </a:p>
        </p:txBody>
      </p:sp>
      <p:sp>
        <p:nvSpPr>
          <p:cNvPr id="1027" name="AutoShape 3"/>
          <p:cNvSpPr>
            <a:spLocks noChangeArrowheads="1"/>
          </p:cNvSpPr>
          <p:nvPr/>
        </p:nvSpPr>
        <p:spPr bwMode="auto">
          <a:xfrm>
            <a:off x="4724400" y="1981200"/>
            <a:ext cx="5715000" cy="403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ur-PK" altLang="ur-PK" sz="2400"/>
          </a:p>
        </p:txBody>
      </p:sp>
      <p:sp>
        <p:nvSpPr>
          <p:cNvPr id="1028" name="AutoShape 4"/>
          <p:cNvSpPr>
            <a:spLocks noChangeArrowheads="1"/>
          </p:cNvSpPr>
          <p:nvPr/>
        </p:nvSpPr>
        <p:spPr bwMode="auto">
          <a:xfrm>
            <a:off x="5715001" y="2133600"/>
            <a:ext cx="1266825" cy="3810000"/>
          </a:xfrm>
          <a:prstGeom prst="curvedRightArrow">
            <a:avLst>
              <a:gd name="adj1" fmla="val 60150"/>
              <a:gd name="adj2" fmla="val 120301"/>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029" name="AutoShape 5"/>
          <p:cNvSpPr>
            <a:spLocks noChangeArrowheads="1"/>
          </p:cNvSpPr>
          <p:nvPr/>
        </p:nvSpPr>
        <p:spPr bwMode="auto">
          <a:xfrm>
            <a:off x="8153400" y="2133600"/>
            <a:ext cx="1600200" cy="3810000"/>
          </a:xfrm>
          <a:prstGeom prst="curvedLeftArrow">
            <a:avLst>
              <a:gd name="adj1" fmla="val 47619"/>
              <a:gd name="adj2" fmla="val 95238"/>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030" name="AutoShape 6"/>
          <p:cNvSpPr>
            <a:spLocks noChangeArrowheads="1"/>
          </p:cNvSpPr>
          <p:nvPr/>
        </p:nvSpPr>
        <p:spPr bwMode="auto">
          <a:xfrm>
            <a:off x="6934201" y="3886201"/>
            <a:ext cx="485775" cy="976313"/>
          </a:xfrm>
          <a:prstGeom prst="upArrow">
            <a:avLst>
              <a:gd name="adj1" fmla="val 50000"/>
              <a:gd name="adj2" fmla="val 5024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031" name="AutoShape 7"/>
          <p:cNvSpPr>
            <a:spLocks noChangeArrowheads="1"/>
          </p:cNvSpPr>
          <p:nvPr/>
        </p:nvSpPr>
        <p:spPr bwMode="auto">
          <a:xfrm>
            <a:off x="7620001" y="3886201"/>
            <a:ext cx="485775" cy="976313"/>
          </a:xfrm>
          <a:prstGeom prst="upArrow">
            <a:avLst>
              <a:gd name="adj1" fmla="val 50000"/>
              <a:gd name="adj2" fmla="val 5024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032" name="Text Box 8"/>
          <p:cNvSpPr txBox="1">
            <a:spLocks noChangeArrowheads="1"/>
          </p:cNvSpPr>
          <p:nvPr/>
        </p:nvSpPr>
        <p:spPr bwMode="auto">
          <a:xfrm>
            <a:off x="1981200" y="2286001"/>
            <a:ext cx="32393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2400">
                <a:solidFill>
                  <a:schemeClr val="hlink"/>
                </a:solidFill>
              </a:rPr>
              <a:t>Attack the bottom of the</a:t>
            </a:r>
          </a:p>
          <a:p>
            <a:pPr eaLnBrk="1" hangingPunct="1"/>
            <a:r>
              <a:rPr lang="en-US" altLang="ur-PK" sz="2400">
                <a:solidFill>
                  <a:schemeClr val="hlink"/>
                </a:solidFill>
              </a:rPr>
              <a:t>pyramid. Likely to create</a:t>
            </a:r>
          </a:p>
          <a:p>
            <a:pPr eaLnBrk="1" hangingPunct="1"/>
            <a:r>
              <a:rPr lang="en-US" altLang="ur-PK" sz="2400">
                <a:solidFill>
                  <a:schemeClr val="hlink"/>
                </a:solidFill>
              </a:rPr>
              <a:t>greater disruption</a:t>
            </a:r>
          </a:p>
        </p:txBody>
      </p:sp>
      <p:sp>
        <p:nvSpPr>
          <p:cNvPr id="1034" name="Text Box 10"/>
          <p:cNvSpPr txBox="1">
            <a:spLocks noChangeArrowheads="1"/>
          </p:cNvSpPr>
          <p:nvPr/>
        </p:nvSpPr>
        <p:spPr bwMode="auto">
          <a:xfrm>
            <a:off x="7086600" y="5105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ur-PK" altLang="ur-PK" sz="2400"/>
          </a:p>
        </p:txBody>
      </p:sp>
      <p:sp>
        <p:nvSpPr>
          <p:cNvPr id="1035" name="Text Box 11"/>
          <p:cNvSpPr txBox="1">
            <a:spLocks noChangeArrowheads="1"/>
          </p:cNvSpPr>
          <p:nvPr/>
        </p:nvSpPr>
        <p:spPr bwMode="auto">
          <a:xfrm>
            <a:off x="6994525" y="5084764"/>
            <a:ext cx="11731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ur-PK" sz="1600"/>
              <a:t>bottom of</a:t>
            </a:r>
          </a:p>
          <a:p>
            <a:pPr eaLnBrk="1" hangingPunct="1"/>
            <a:r>
              <a:rPr lang="en-US" altLang="ur-PK" sz="1600"/>
              <a:t>the pyramid</a:t>
            </a:r>
          </a:p>
        </p:txBody>
      </p:sp>
      <p:sp>
        <p:nvSpPr>
          <p:cNvPr id="2" name="Title 1"/>
          <p:cNvSpPr>
            <a:spLocks noGrp="1"/>
          </p:cNvSpPr>
          <p:nvPr>
            <p:ph type="title"/>
          </p:nvPr>
        </p:nvSpPr>
        <p:spPr/>
        <p:txBody>
          <a:bodyPr/>
          <a:lstStyle/>
          <a:p>
            <a:endParaRPr lang="ur-PK"/>
          </a:p>
        </p:txBody>
      </p:sp>
    </p:spTree>
    <p:extLst>
      <p:ext uri="{BB962C8B-B14F-4D97-AF65-F5344CB8AC3E}">
        <p14:creationId xmlns:p14="http://schemas.microsoft.com/office/powerpoint/2010/main" val="793138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681E0C6-3D71-4B5C-ADAE-73F067B240CD}" type="slidenum">
              <a:rPr lang="en-US" altLang="ur-PK"/>
              <a:pPr/>
              <a:t>3</a:t>
            </a:fld>
            <a:endParaRPr lang="en-US" altLang="ur-PK"/>
          </a:p>
        </p:txBody>
      </p:sp>
      <p:sp>
        <p:nvSpPr>
          <p:cNvPr id="34818" name="Rectangle 1026"/>
          <p:cNvSpPr>
            <a:spLocks noGrp="1" noRot="1" noChangeArrowheads="1"/>
          </p:cNvSpPr>
          <p:nvPr>
            <p:ph type="title"/>
          </p:nvPr>
        </p:nvSpPr>
        <p:spPr/>
        <p:txBody>
          <a:bodyPr/>
          <a:lstStyle/>
          <a:p>
            <a:r>
              <a:rPr lang="en-US" altLang="ur-PK" dirty="0"/>
              <a:t>What is disruptive technology?</a:t>
            </a:r>
            <a:endParaRPr lang="en-US" altLang="ur-PK" dirty="0"/>
          </a:p>
        </p:txBody>
      </p:sp>
      <p:sp>
        <p:nvSpPr>
          <p:cNvPr id="34819" name="Rectangle 1027"/>
          <p:cNvSpPr>
            <a:spLocks noGrp="1" noChangeArrowheads="1"/>
          </p:cNvSpPr>
          <p:nvPr>
            <p:ph type="body" idx="1"/>
          </p:nvPr>
        </p:nvSpPr>
        <p:spPr/>
        <p:txBody>
          <a:bodyPr>
            <a:normAutofit/>
          </a:bodyPr>
          <a:lstStyle/>
          <a:p>
            <a:r>
              <a:rPr lang="en-US" altLang="ur-PK" sz="4800" dirty="0" smtClean="0"/>
              <a:t>Working </a:t>
            </a:r>
            <a:r>
              <a:rPr lang="en-US" altLang="ur-PK" sz="4800" dirty="0"/>
              <a:t>Definition:</a:t>
            </a:r>
          </a:p>
          <a:p>
            <a:pPr lvl="1"/>
            <a:r>
              <a:rPr lang="en-US" altLang="ur-PK" sz="4400" i="1" dirty="0">
                <a:solidFill>
                  <a:schemeClr val="hlink"/>
                </a:solidFill>
              </a:rPr>
              <a:t>Technology which creates a major </a:t>
            </a:r>
            <a:r>
              <a:rPr lang="en-US" altLang="ur-PK" sz="4400" i="1" dirty="0">
                <a:solidFill>
                  <a:schemeClr val="folHlink"/>
                </a:solidFill>
              </a:rPr>
              <a:t>(positive)</a:t>
            </a:r>
            <a:r>
              <a:rPr lang="en-US" altLang="ur-PK" sz="4400" i="1" dirty="0">
                <a:solidFill>
                  <a:schemeClr val="hlink"/>
                </a:solidFill>
              </a:rPr>
              <a:t> disruption in the way society functions</a:t>
            </a:r>
            <a:r>
              <a:rPr lang="en-US" altLang="ur-PK" sz="4400" dirty="0"/>
              <a:t> </a:t>
            </a:r>
          </a:p>
          <a:p>
            <a:r>
              <a:rPr lang="en-US" altLang="ur-PK" sz="4800" dirty="0"/>
              <a:t>Best explicated thru examples</a:t>
            </a:r>
          </a:p>
        </p:txBody>
      </p:sp>
    </p:spTree>
    <p:extLst>
      <p:ext uri="{BB962C8B-B14F-4D97-AF65-F5344CB8AC3E}">
        <p14:creationId xmlns:p14="http://schemas.microsoft.com/office/powerpoint/2010/main" val="41857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E190E9A5-0DFE-4E39-970E-E4C66ACA2980}" type="slidenum">
              <a:rPr lang="en-US" altLang="ur-PK"/>
              <a:pPr/>
              <a:t>30</a:t>
            </a:fld>
            <a:endParaRPr lang="en-US" altLang="ur-PK"/>
          </a:p>
        </p:txBody>
      </p:sp>
      <p:sp>
        <p:nvSpPr>
          <p:cNvPr id="10242" name="Rectangle 2"/>
          <p:cNvSpPr>
            <a:spLocks noGrp="1" noRot="1" noChangeArrowheads="1"/>
          </p:cNvSpPr>
          <p:nvPr>
            <p:ph type="title"/>
          </p:nvPr>
        </p:nvSpPr>
        <p:spPr>
          <a:xfrm>
            <a:off x="2286000" y="304800"/>
            <a:ext cx="7848600" cy="1219200"/>
          </a:xfrm>
        </p:spPr>
        <p:txBody>
          <a:bodyPr>
            <a:normAutofit fontScale="90000"/>
          </a:bodyPr>
          <a:lstStyle/>
          <a:p>
            <a:r>
              <a:rPr lang="en-US" altLang="ur-PK" b="1"/>
              <a:t>Opportunities at the Bottom of the Pyramid</a:t>
            </a:r>
          </a:p>
        </p:txBody>
      </p:sp>
      <p:sp>
        <p:nvSpPr>
          <p:cNvPr id="10243" name="Rectangle 3"/>
          <p:cNvSpPr>
            <a:spLocks noGrp="1" noChangeArrowheads="1"/>
          </p:cNvSpPr>
          <p:nvPr>
            <p:ph type="body" idx="1"/>
          </p:nvPr>
        </p:nvSpPr>
        <p:spPr>
          <a:xfrm>
            <a:off x="1981200" y="2128839"/>
            <a:ext cx="8229600" cy="3468687"/>
          </a:xfrm>
        </p:spPr>
        <p:txBody>
          <a:bodyPr/>
          <a:lstStyle/>
          <a:p>
            <a:r>
              <a:rPr lang="en-US" altLang="ur-PK" dirty="0"/>
              <a:t>Nearly </a:t>
            </a:r>
            <a:r>
              <a:rPr lang="en-US" altLang="ur-PK" dirty="0" smtClean="0"/>
              <a:t>4 </a:t>
            </a:r>
            <a:r>
              <a:rPr lang="en-US" altLang="ur-PK" dirty="0"/>
              <a:t>to 5 billion world </a:t>
            </a:r>
            <a:r>
              <a:rPr lang="en-US" altLang="ur-PK" dirty="0" smtClean="0"/>
              <a:t>wide </a:t>
            </a:r>
            <a:r>
              <a:rPr lang="en-US" altLang="ur-PK" dirty="0"/>
              <a:t>at the bottom of the pyramid</a:t>
            </a:r>
          </a:p>
          <a:p>
            <a:r>
              <a:rPr lang="en-US" altLang="ur-PK" dirty="0">
                <a:solidFill>
                  <a:schemeClr val="hlink"/>
                </a:solidFill>
              </a:rPr>
              <a:t>Need to develop new technologies for Tier T4 and T5</a:t>
            </a:r>
          </a:p>
          <a:p>
            <a:r>
              <a:rPr lang="en-US" altLang="ur-PK" dirty="0">
                <a:solidFill>
                  <a:schemeClr val="folHlink"/>
                </a:solidFill>
              </a:rPr>
              <a:t>New business models are needed </a:t>
            </a:r>
          </a:p>
        </p:txBody>
      </p:sp>
    </p:spTree>
    <p:extLst>
      <p:ext uri="{BB962C8B-B14F-4D97-AF65-F5344CB8AC3E}">
        <p14:creationId xmlns:p14="http://schemas.microsoft.com/office/powerpoint/2010/main" val="246523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1"/>
          </p:nvPr>
        </p:nvSpPr>
        <p:spPr/>
        <p:txBody>
          <a:bodyPr/>
          <a:lstStyle/>
          <a:p>
            <a:fld id="{003E3A66-70F3-4165-A407-989B70BC9783}" type="slidenum">
              <a:rPr lang="en-US" altLang="ur-PK"/>
              <a:pPr/>
              <a:t>31</a:t>
            </a:fld>
            <a:endParaRPr lang="en-US" altLang="ur-PK"/>
          </a:p>
        </p:txBody>
      </p:sp>
      <p:sp>
        <p:nvSpPr>
          <p:cNvPr id="131074" name="Oval 2"/>
          <p:cNvSpPr>
            <a:spLocks noChangeArrowheads="1"/>
          </p:cNvSpPr>
          <p:nvPr/>
        </p:nvSpPr>
        <p:spPr bwMode="auto">
          <a:xfrm>
            <a:off x="2286000" y="2514600"/>
            <a:ext cx="2057400" cy="2057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ur-PK" sz="2400" dirty="0"/>
              <a:t>The Poor </a:t>
            </a:r>
            <a:endParaRPr lang="en-US" altLang="ur-PK" sz="2400" dirty="0" smtClean="0"/>
          </a:p>
          <a:p>
            <a:pPr algn="ctr"/>
            <a:r>
              <a:rPr lang="en-US" altLang="ur-PK" sz="2400" dirty="0" smtClean="0"/>
              <a:t>population</a:t>
            </a:r>
          </a:p>
          <a:p>
            <a:pPr algn="ctr"/>
            <a:r>
              <a:rPr lang="en-US" altLang="ur-PK" sz="2400" dirty="0" smtClean="0"/>
              <a:t> </a:t>
            </a:r>
            <a:r>
              <a:rPr lang="en-US" altLang="ur-PK" sz="2400" dirty="0"/>
              <a:t>is an</a:t>
            </a:r>
          </a:p>
          <a:p>
            <a:pPr algn="ctr"/>
            <a:r>
              <a:rPr lang="en-US" altLang="ur-PK" sz="2400" dirty="0"/>
              <a:t>Intractable</a:t>
            </a:r>
          </a:p>
          <a:p>
            <a:pPr algn="ctr"/>
            <a:r>
              <a:rPr lang="en-US" altLang="ur-PK" sz="2400" dirty="0"/>
              <a:t>Problem</a:t>
            </a:r>
          </a:p>
        </p:txBody>
      </p:sp>
      <p:sp>
        <p:nvSpPr>
          <p:cNvPr id="131075" name="Rectangle 3"/>
          <p:cNvSpPr>
            <a:spLocks noGrp="1" noRot="1" noChangeArrowheads="1"/>
          </p:cNvSpPr>
          <p:nvPr>
            <p:ph type="title"/>
          </p:nvPr>
        </p:nvSpPr>
        <p:spPr/>
        <p:txBody>
          <a:bodyPr/>
          <a:lstStyle/>
          <a:p>
            <a:r>
              <a:rPr lang="en-US" altLang="ur-PK" sz="4000" b="1" dirty="0"/>
              <a:t>Change of Mindset …</a:t>
            </a:r>
            <a:br>
              <a:rPr lang="en-US" altLang="ur-PK" sz="4000" b="1" dirty="0"/>
            </a:br>
            <a:endParaRPr lang="en-US" altLang="ur-PK" sz="4000" b="1" dirty="0"/>
          </a:p>
        </p:txBody>
      </p:sp>
      <p:sp>
        <p:nvSpPr>
          <p:cNvPr id="131076" name="Oval 4"/>
          <p:cNvSpPr>
            <a:spLocks noChangeArrowheads="1"/>
          </p:cNvSpPr>
          <p:nvPr/>
        </p:nvSpPr>
        <p:spPr bwMode="auto">
          <a:xfrm>
            <a:off x="5181600" y="2590800"/>
            <a:ext cx="2057400" cy="2057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ur-PK" sz="2400" dirty="0"/>
              <a:t>The Poor </a:t>
            </a:r>
            <a:endParaRPr lang="en-US" altLang="ur-PK" sz="2400" dirty="0" smtClean="0"/>
          </a:p>
          <a:p>
            <a:pPr algn="ctr"/>
            <a:r>
              <a:rPr lang="en-US" altLang="ur-PK" sz="2400" dirty="0" smtClean="0"/>
              <a:t>population</a:t>
            </a:r>
          </a:p>
          <a:p>
            <a:pPr algn="ctr"/>
            <a:r>
              <a:rPr lang="en-US" altLang="ur-PK" sz="2400" dirty="0" smtClean="0"/>
              <a:t> </a:t>
            </a:r>
            <a:r>
              <a:rPr lang="en-US" altLang="ur-PK" sz="2400" dirty="0"/>
              <a:t>is a</a:t>
            </a:r>
          </a:p>
          <a:p>
            <a:pPr algn="ctr"/>
            <a:r>
              <a:rPr lang="en-US" altLang="ur-PK" sz="2400" dirty="0"/>
              <a:t>Potential </a:t>
            </a:r>
            <a:br>
              <a:rPr lang="en-US" altLang="ur-PK" sz="2400" dirty="0"/>
            </a:br>
            <a:r>
              <a:rPr lang="en-US" altLang="ur-PK" sz="2400" dirty="0"/>
              <a:t>Market</a:t>
            </a:r>
          </a:p>
        </p:txBody>
      </p:sp>
      <p:sp>
        <p:nvSpPr>
          <p:cNvPr id="131077" name="Oval 5"/>
          <p:cNvSpPr>
            <a:spLocks noChangeArrowheads="1"/>
          </p:cNvSpPr>
          <p:nvPr/>
        </p:nvSpPr>
        <p:spPr bwMode="auto">
          <a:xfrm>
            <a:off x="7772400" y="2590800"/>
            <a:ext cx="2057400" cy="20574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ur-PK" sz="2400" dirty="0"/>
              <a:t>The Poor </a:t>
            </a:r>
            <a:endParaRPr lang="en-US" altLang="ur-PK" sz="2400" dirty="0" smtClean="0"/>
          </a:p>
          <a:p>
            <a:pPr algn="ctr"/>
            <a:r>
              <a:rPr lang="en-US" altLang="ur-PK" sz="2400" dirty="0" smtClean="0"/>
              <a:t>population</a:t>
            </a:r>
          </a:p>
          <a:p>
            <a:pPr algn="ctr"/>
            <a:r>
              <a:rPr lang="en-US" altLang="ur-PK" sz="2400" dirty="0" smtClean="0"/>
              <a:t>can </a:t>
            </a:r>
            <a:r>
              <a:rPr lang="en-US" altLang="ur-PK" sz="2400" dirty="0"/>
              <a:t>be</a:t>
            </a:r>
          </a:p>
          <a:p>
            <a:pPr algn="ctr"/>
            <a:r>
              <a:rPr lang="en-US" altLang="ur-PK" sz="2400" dirty="0"/>
              <a:t>A Source of</a:t>
            </a:r>
          </a:p>
          <a:p>
            <a:pPr algn="ctr"/>
            <a:r>
              <a:rPr lang="en-US" altLang="ur-PK" sz="2400" dirty="0"/>
              <a:t>Innovation</a:t>
            </a:r>
          </a:p>
        </p:txBody>
      </p:sp>
      <p:sp>
        <p:nvSpPr>
          <p:cNvPr id="131078" name="Line 6"/>
          <p:cNvSpPr>
            <a:spLocks noChangeShapeType="1"/>
          </p:cNvSpPr>
          <p:nvPr/>
        </p:nvSpPr>
        <p:spPr bwMode="auto">
          <a:xfrm>
            <a:off x="4343400" y="3657600"/>
            <a:ext cx="83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
        <p:nvSpPr>
          <p:cNvPr id="131079" name="Line 7"/>
          <p:cNvSpPr>
            <a:spLocks noChangeShapeType="1"/>
          </p:cNvSpPr>
          <p:nvPr/>
        </p:nvSpPr>
        <p:spPr bwMode="auto">
          <a:xfrm>
            <a:off x="7239000" y="3581400"/>
            <a:ext cx="5334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
        <p:nvSpPr>
          <p:cNvPr id="131080" name="Line 8"/>
          <p:cNvSpPr>
            <a:spLocks noChangeShapeType="1"/>
          </p:cNvSpPr>
          <p:nvPr/>
        </p:nvSpPr>
        <p:spPr bwMode="auto">
          <a:xfrm>
            <a:off x="4724400" y="2438400"/>
            <a:ext cx="0" cy="3276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r-PK"/>
          </a:p>
        </p:txBody>
      </p:sp>
      <p:sp>
        <p:nvSpPr>
          <p:cNvPr id="131081" name="AutoShape 9"/>
          <p:cNvSpPr>
            <a:spLocks noChangeArrowheads="1"/>
          </p:cNvSpPr>
          <p:nvPr/>
        </p:nvSpPr>
        <p:spPr bwMode="auto">
          <a:xfrm>
            <a:off x="4343400" y="1828800"/>
            <a:ext cx="914400" cy="9144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ur-PK"/>
          </a:p>
        </p:txBody>
      </p:sp>
      <p:sp>
        <p:nvSpPr>
          <p:cNvPr id="131082" name="Text Box 10"/>
          <p:cNvSpPr txBox="1">
            <a:spLocks noChangeArrowheads="1"/>
          </p:cNvSpPr>
          <p:nvPr/>
        </p:nvSpPr>
        <p:spPr bwMode="auto">
          <a:xfrm>
            <a:off x="2590800" y="4792664"/>
            <a:ext cx="153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r-PK" sz="2400"/>
              <a:t>Poverty</a:t>
            </a:r>
          </a:p>
          <a:p>
            <a:r>
              <a:rPr lang="en-US" altLang="ur-PK" sz="2400"/>
              <a:t>Alleviation,</a:t>
            </a:r>
          </a:p>
          <a:p>
            <a:r>
              <a:rPr lang="en-US" altLang="ur-PK" sz="2400"/>
              <a:t>Subsidies</a:t>
            </a:r>
          </a:p>
        </p:txBody>
      </p:sp>
      <p:sp>
        <p:nvSpPr>
          <p:cNvPr id="131083" name="Text Box 11"/>
          <p:cNvSpPr txBox="1">
            <a:spLocks noChangeArrowheads="1"/>
          </p:cNvSpPr>
          <p:nvPr/>
        </p:nvSpPr>
        <p:spPr bwMode="auto">
          <a:xfrm>
            <a:off x="5562601" y="4945064"/>
            <a:ext cx="31841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ur-PK" sz="2400"/>
              <a:t>Creating a New Market,</a:t>
            </a:r>
          </a:p>
          <a:p>
            <a:r>
              <a:rPr lang="en-US" altLang="ur-PK" sz="2400"/>
              <a:t>Innovation, Growth</a:t>
            </a:r>
          </a:p>
        </p:txBody>
      </p:sp>
    </p:spTree>
    <p:extLst>
      <p:ext uri="{BB962C8B-B14F-4D97-AF65-F5344CB8AC3E}">
        <p14:creationId xmlns:p14="http://schemas.microsoft.com/office/powerpoint/2010/main" val="4094887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1795CEA-F50F-4E03-985C-7607766678A3}" type="slidenum">
              <a:rPr lang="en-US" altLang="ur-PK"/>
              <a:pPr/>
              <a:t>32</a:t>
            </a:fld>
            <a:endParaRPr lang="en-US" altLang="ur-PK"/>
          </a:p>
        </p:txBody>
      </p:sp>
      <p:sp>
        <p:nvSpPr>
          <p:cNvPr id="132098" name="Rectangle 2"/>
          <p:cNvSpPr>
            <a:spLocks noGrp="1" noRot="1" noChangeArrowheads="1"/>
          </p:cNvSpPr>
          <p:nvPr>
            <p:ph type="title"/>
          </p:nvPr>
        </p:nvSpPr>
        <p:spPr>
          <a:xfrm>
            <a:off x="2209800" y="629260"/>
            <a:ext cx="7772400" cy="1143000"/>
          </a:xfrm>
        </p:spPr>
        <p:txBody>
          <a:bodyPr/>
          <a:lstStyle/>
          <a:p>
            <a:r>
              <a:rPr lang="en-US" altLang="ur-PK" b="1"/>
              <a:t>Challenges</a:t>
            </a:r>
          </a:p>
        </p:txBody>
      </p:sp>
      <p:sp>
        <p:nvSpPr>
          <p:cNvPr id="132099" name="Text Box 3"/>
          <p:cNvSpPr txBox="1">
            <a:spLocks noChangeArrowheads="1"/>
          </p:cNvSpPr>
          <p:nvPr/>
        </p:nvSpPr>
        <p:spPr bwMode="auto">
          <a:xfrm>
            <a:off x="2286000" y="2057401"/>
            <a:ext cx="7620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algn="l" rtl="0" fontAlgn="base">
              <a:spcBef>
                <a:spcPct val="0"/>
              </a:spcBef>
              <a:spcAft>
                <a:spcPct val="0"/>
              </a:spcAft>
              <a:defRPr sz="2400">
                <a:solidFill>
                  <a:schemeClr val="tx1"/>
                </a:solidFill>
                <a:latin typeface="Times New Roman" panose="02020603050405020304" pitchFamily="18" charset="0"/>
              </a:defRPr>
            </a:lvl6pPr>
            <a:lvl7pPr marL="3200400" indent="-457200" algn="l" rtl="0" fontAlgn="base">
              <a:spcBef>
                <a:spcPct val="0"/>
              </a:spcBef>
              <a:spcAft>
                <a:spcPct val="0"/>
              </a:spcAft>
              <a:defRPr sz="2400">
                <a:solidFill>
                  <a:schemeClr val="tx1"/>
                </a:solidFill>
                <a:latin typeface="Times New Roman" panose="02020603050405020304" pitchFamily="18" charset="0"/>
              </a:defRPr>
            </a:lvl7pPr>
            <a:lvl8pPr marL="3657600" indent="-457200" algn="l" rtl="0" fontAlgn="base">
              <a:spcBef>
                <a:spcPct val="0"/>
              </a:spcBef>
              <a:spcAft>
                <a:spcPct val="0"/>
              </a:spcAft>
              <a:defRPr sz="2400">
                <a:solidFill>
                  <a:schemeClr val="tx1"/>
                </a:solidFill>
                <a:latin typeface="Times New Roman" panose="02020603050405020304" pitchFamily="18" charset="0"/>
              </a:defRPr>
            </a:lvl8pPr>
            <a:lvl9pPr marL="4114800" indent="-457200" algn="l" rtl="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
            </a:pPr>
            <a:r>
              <a:rPr lang="en-US" altLang="ur-PK" sz="3600" dirty="0">
                <a:latin typeface="Tahoma" panose="020B0604030504040204" pitchFamily="34" charset="0"/>
              </a:rPr>
              <a:t>The Market is Very Fragile</a:t>
            </a:r>
            <a:r>
              <a:rPr lang="en-US" altLang="ur-PK" sz="3600" dirty="0" smtClean="0">
                <a:latin typeface="Tahoma" panose="020B0604030504040204" pitchFamily="34" charset="0"/>
              </a:rPr>
              <a:t>:</a:t>
            </a:r>
          </a:p>
          <a:p>
            <a:pPr>
              <a:buFont typeface="Wingdings" panose="05000000000000000000" pitchFamily="2" charset="2"/>
              <a:buChar char="§"/>
            </a:pPr>
            <a:r>
              <a:rPr lang="en-US" altLang="ur-PK" sz="3600" dirty="0" smtClean="0">
                <a:latin typeface="Tahoma" panose="020B0604030504040204" pitchFamily="34" charset="0"/>
              </a:rPr>
              <a:t>Middlemen </a:t>
            </a:r>
            <a:r>
              <a:rPr lang="en-US" altLang="ur-PK" sz="3600" dirty="0">
                <a:latin typeface="Tahoma" panose="020B0604030504040204" pitchFamily="34" charset="0"/>
              </a:rPr>
              <a:t>and Moneylenders</a:t>
            </a:r>
          </a:p>
          <a:p>
            <a:pPr>
              <a:buFont typeface="Wingdings" panose="05000000000000000000" pitchFamily="2" charset="2"/>
              <a:buChar char="§"/>
            </a:pPr>
            <a:r>
              <a:rPr lang="en-US" altLang="ur-PK" sz="3600" dirty="0">
                <a:latin typeface="Tahoma" panose="020B0604030504040204" pitchFamily="34" charset="0"/>
              </a:rPr>
              <a:t>Fragmented Experiments</a:t>
            </a:r>
          </a:p>
          <a:p>
            <a:pPr>
              <a:buFont typeface="Wingdings" panose="05000000000000000000" pitchFamily="2" charset="2"/>
              <a:buChar char="§"/>
            </a:pPr>
            <a:r>
              <a:rPr lang="en-US" altLang="ur-PK" sz="3600" dirty="0">
                <a:latin typeface="Tahoma" panose="020B0604030504040204" pitchFamily="34" charset="0"/>
              </a:rPr>
              <a:t>Lack of a Global database</a:t>
            </a:r>
          </a:p>
          <a:p>
            <a:pPr>
              <a:buFont typeface="Wingdings" panose="05000000000000000000" pitchFamily="2" charset="2"/>
              <a:buChar char="§"/>
            </a:pPr>
            <a:r>
              <a:rPr lang="en-US" altLang="ur-PK" sz="3600" dirty="0">
                <a:latin typeface="Tahoma" panose="020B0604030504040204" pitchFamily="34" charset="0"/>
              </a:rPr>
              <a:t>Traditional Ways of Thinking</a:t>
            </a:r>
          </a:p>
          <a:p>
            <a:r>
              <a:rPr lang="en-US" altLang="ur-PK" sz="2800" dirty="0">
                <a:latin typeface="Tahoma" panose="020B0604030504040204" pitchFamily="34" charset="0"/>
              </a:rPr>
              <a:t>			</a:t>
            </a:r>
          </a:p>
        </p:txBody>
      </p:sp>
    </p:spTree>
    <p:extLst>
      <p:ext uri="{BB962C8B-B14F-4D97-AF65-F5344CB8AC3E}">
        <p14:creationId xmlns:p14="http://schemas.microsoft.com/office/powerpoint/2010/main" val="1961609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FAFBC8-3D90-496C-85A3-74FE890A5BF5}" type="slidenum">
              <a:rPr lang="en-GB" altLang="ur-PK">
                <a:latin typeface="Verdana" panose="020B0604030504040204" pitchFamily="34" charset="0"/>
              </a:rPr>
              <a:pPr eaLnBrk="1" hangingPunct="1"/>
              <a:t>33</a:t>
            </a:fld>
            <a:endParaRPr lang="en-GB" altLang="ur-PK">
              <a:latin typeface="Verdana" panose="020B0604030504040204" pitchFamily="34" charset="0"/>
            </a:endParaRPr>
          </a:p>
        </p:txBody>
      </p:sp>
      <p:sp>
        <p:nvSpPr>
          <p:cNvPr id="4099" name="Rectangle 4"/>
          <p:cNvSpPr>
            <a:spLocks noGrp="1"/>
          </p:cNvSpPr>
          <p:nvPr>
            <p:ph type="title" idx="4294967295"/>
          </p:nvPr>
        </p:nvSpPr>
        <p:spPr>
          <a:xfrm>
            <a:off x="2133600" y="228600"/>
            <a:ext cx="8153400" cy="990600"/>
          </a:xfrm>
        </p:spPr>
        <p:txBody>
          <a:bodyPr/>
          <a:lstStyle/>
          <a:p>
            <a:endParaRPr lang="ur-PK" altLang="ur-PK" sz="3200">
              <a:solidFill>
                <a:schemeClr val="tx2"/>
              </a:solidFill>
            </a:endParaRPr>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95126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88C761-E36B-4E04-9565-54F75EFF6C04}" type="slidenum">
              <a:rPr lang="en-GB" altLang="ur-PK">
                <a:latin typeface="Verdana" panose="020B0604030504040204" pitchFamily="34" charset="0"/>
                <a:ea typeface="MS PGothic" panose="020B0600070205080204" pitchFamily="34" charset="-128"/>
              </a:rPr>
              <a:pPr eaLnBrk="1" hangingPunct="1"/>
              <a:t>34</a:t>
            </a:fld>
            <a:endParaRPr lang="en-GB" altLang="ur-PK">
              <a:latin typeface="Verdana" panose="020B0604030504040204" pitchFamily="34" charset="0"/>
              <a:ea typeface="MS PGothic" panose="020B0600070205080204" pitchFamily="34" charset="-128"/>
            </a:endParaRPr>
          </a:p>
        </p:txBody>
      </p:sp>
      <p:pic>
        <p:nvPicPr>
          <p:cNvPr id="5123"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1"/>
            <a:ext cx="2209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xfrm>
            <a:off x="1024128" y="157516"/>
            <a:ext cx="9720072" cy="1499616"/>
          </a:xfrm>
        </p:spPr>
        <p:txBody>
          <a:bodyPr/>
          <a:lstStyle/>
          <a:p>
            <a:r>
              <a:rPr lang="en-GB" altLang="ur-PK" sz="2400" dirty="0"/>
              <a:t>Sensor devices are becoming widely available</a:t>
            </a:r>
          </a:p>
        </p:txBody>
      </p:sp>
      <p:pic>
        <p:nvPicPr>
          <p:cNvPr id="653316" name="Picture 4"/>
          <p:cNvPicPr>
            <a:picLocks noChangeAspect="1" noChangeArrowheads="1"/>
          </p:cNvPicPr>
          <p:nvPr/>
        </p:nvPicPr>
        <p:blipFill>
          <a:blip r:embed="rId4"/>
          <a:srcRect/>
          <a:stretch>
            <a:fillRect/>
          </a:stretch>
        </p:blipFill>
        <p:spPr bwMode="auto">
          <a:xfrm>
            <a:off x="1981200" y="3352800"/>
            <a:ext cx="3048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7" name="Picture 5"/>
          <p:cNvPicPr>
            <a:picLocks noChangeAspect="1" noChangeArrowheads="1"/>
          </p:cNvPicPr>
          <p:nvPr/>
        </p:nvPicPr>
        <p:blipFill>
          <a:blip r:embed="rId5"/>
          <a:srcRect/>
          <a:stretch>
            <a:fillRect/>
          </a:stretch>
        </p:blipFill>
        <p:spPr bwMode="auto">
          <a:xfrm>
            <a:off x="7772400" y="1066801"/>
            <a:ext cx="2133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8" name="Picture 6"/>
          <p:cNvPicPr>
            <a:picLocks noChangeAspect="1" noChangeArrowheads="1"/>
          </p:cNvPicPr>
          <p:nvPr/>
        </p:nvPicPr>
        <p:blipFill>
          <a:blip r:embed="rId6"/>
          <a:srcRect/>
          <a:stretch>
            <a:fillRect/>
          </a:stretch>
        </p:blipFill>
        <p:spPr bwMode="auto">
          <a:xfrm>
            <a:off x="5410200" y="1676400"/>
            <a:ext cx="19812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19" name="Picture 7"/>
          <p:cNvPicPr>
            <a:picLocks noChangeAspect="1" noChangeArrowheads="1"/>
          </p:cNvPicPr>
          <p:nvPr/>
        </p:nvPicPr>
        <p:blipFill>
          <a:blip r:embed="rId7"/>
          <a:srcRect/>
          <a:stretch>
            <a:fillRect/>
          </a:stretch>
        </p:blipFill>
        <p:spPr bwMode="auto">
          <a:xfrm>
            <a:off x="5791200" y="3124200"/>
            <a:ext cx="1703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0" name="Picture 8"/>
          <p:cNvPicPr>
            <a:picLocks noChangeAspect="1" noChangeArrowheads="1"/>
          </p:cNvPicPr>
          <p:nvPr/>
        </p:nvPicPr>
        <p:blipFill>
          <a:blip r:embed="rId8"/>
          <a:srcRect/>
          <a:stretch>
            <a:fillRect/>
          </a:stretch>
        </p:blipFill>
        <p:spPr bwMode="auto">
          <a:xfrm>
            <a:off x="8077200" y="2909888"/>
            <a:ext cx="2590800" cy="192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1" name="Picture 9"/>
          <p:cNvPicPr>
            <a:picLocks noChangeAspect="1" noChangeArrowheads="1"/>
          </p:cNvPicPr>
          <p:nvPr/>
        </p:nvPicPr>
        <p:blipFill>
          <a:blip r:embed="rId9"/>
          <a:srcRect/>
          <a:stretch>
            <a:fillRect/>
          </a:stretch>
        </p:blipFill>
        <p:spPr bwMode="auto">
          <a:xfrm>
            <a:off x="5791200" y="5219700"/>
            <a:ext cx="2286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2" name="Picture 10"/>
          <p:cNvPicPr>
            <a:picLocks noChangeAspect="1" noChangeArrowheads="1"/>
          </p:cNvPicPr>
          <p:nvPr/>
        </p:nvPicPr>
        <p:blipFill>
          <a:blip r:embed="rId10"/>
          <a:srcRect/>
          <a:stretch>
            <a:fillRect/>
          </a:stretch>
        </p:blipFill>
        <p:spPr bwMode="auto">
          <a:xfrm>
            <a:off x="3505200" y="53340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3323" name="Picture 11"/>
          <p:cNvPicPr>
            <a:picLocks noChangeAspect="1" noChangeArrowheads="1"/>
          </p:cNvPicPr>
          <p:nvPr/>
        </p:nvPicPr>
        <p:blipFill>
          <a:blip r:embed="rId11"/>
          <a:srcRect/>
          <a:stretch>
            <a:fillRect/>
          </a:stretch>
        </p:blipFill>
        <p:spPr bwMode="auto">
          <a:xfrm>
            <a:off x="8305800" y="5292726"/>
            <a:ext cx="2109788"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3324" name="Text Box 12"/>
          <p:cNvSpPr txBox="1">
            <a:spLocks noChangeArrowheads="1"/>
          </p:cNvSpPr>
          <p:nvPr/>
        </p:nvSpPr>
        <p:spPr bwMode="auto">
          <a:xfrm>
            <a:off x="1812926" y="1200151"/>
            <a:ext cx="3108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latin typeface="Verdana" charset="0"/>
                <a:ea typeface="ＭＳ Ｐゴシック" charset="0"/>
                <a:cs typeface="Arial" charset="0"/>
              </a:rPr>
              <a:t>- Programmable devices</a:t>
            </a:r>
          </a:p>
          <a:p>
            <a:pPr eaLnBrk="0" hangingPunct="0">
              <a:defRPr/>
            </a:pPr>
            <a:r>
              <a:rPr lang="en-US" sz="1600">
                <a:latin typeface="Verdana" charset="0"/>
                <a:ea typeface="ＭＳ Ｐゴシック" charset="0"/>
                <a:cs typeface="Arial" charset="0"/>
              </a:rPr>
              <a:t>- Off-the-shelf gadgets/tools</a:t>
            </a:r>
          </a:p>
        </p:txBody>
      </p:sp>
    </p:spTree>
    <p:extLst>
      <p:ext uri="{BB962C8B-B14F-4D97-AF65-F5344CB8AC3E}">
        <p14:creationId xmlns:p14="http://schemas.microsoft.com/office/powerpoint/2010/main" val="880636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746959-9C36-4B80-B197-3A2166B37916}" type="slidenum">
              <a:rPr lang="en-GB" altLang="ur-PK">
                <a:latin typeface="Verdana" panose="020B0604030504040204" pitchFamily="34" charset="0"/>
                <a:ea typeface="MS PGothic" panose="020B0600070205080204" pitchFamily="34" charset="-128"/>
              </a:rPr>
              <a:pPr eaLnBrk="1" hangingPunct="1"/>
              <a:t>35</a:t>
            </a:fld>
            <a:endParaRPr lang="en-GB" altLang="ur-PK">
              <a:latin typeface="Verdana" panose="020B0604030504040204" pitchFamily="34" charset="0"/>
              <a:ea typeface="MS PGothic" panose="020B0600070205080204" pitchFamily="34" charset="-128"/>
            </a:endParaRPr>
          </a:p>
        </p:txBody>
      </p:sp>
      <p:sp>
        <p:nvSpPr>
          <p:cNvPr id="6147" name="Rectangle 2"/>
          <p:cNvSpPr>
            <a:spLocks noGrp="1"/>
          </p:cNvSpPr>
          <p:nvPr>
            <p:ph type="title" idx="4294967295"/>
          </p:nvPr>
        </p:nvSpPr>
        <p:spPr>
          <a:xfrm>
            <a:off x="1024128" y="393488"/>
            <a:ext cx="9720072" cy="1499616"/>
          </a:xfrm>
        </p:spPr>
        <p:txBody>
          <a:bodyPr/>
          <a:lstStyle/>
          <a:p>
            <a:r>
              <a:rPr lang="en-US" altLang="ur-PK" dirty="0" smtClean="0"/>
              <a:t>More </a:t>
            </a:r>
            <a:r>
              <a:rPr lang="en-US" altLang="en-US" dirty="0" smtClean="0"/>
              <a:t>“</a:t>
            </a:r>
            <a:r>
              <a:rPr lang="en-US" altLang="ur-PK" dirty="0" smtClean="0"/>
              <a:t>Things</a:t>
            </a:r>
            <a:r>
              <a:rPr lang="en-US" altLang="en-US" dirty="0" smtClean="0"/>
              <a:t>”</a:t>
            </a:r>
            <a:r>
              <a:rPr lang="en-US" altLang="ur-PK" dirty="0" smtClean="0"/>
              <a:t> are being connected</a:t>
            </a:r>
            <a:r>
              <a:rPr lang="en-GB" altLang="ur-PK" dirty="0" smtClean="0"/>
              <a:t> </a:t>
            </a:r>
          </a:p>
        </p:txBody>
      </p:sp>
      <p:pic>
        <p:nvPicPr>
          <p:cNvPr id="61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51476"/>
            <a:ext cx="20764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429001"/>
            <a:ext cx="29146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4508501"/>
            <a:ext cx="23622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43200"/>
            <a:ext cx="2857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ChangeArrowheads="1"/>
          </p:cNvSpPr>
          <p:nvPr/>
        </p:nvSpPr>
        <p:spPr bwMode="auto">
          <a:xfrm>
            <a:off x="1905001" y="1704976"/>
            <a:ext cx="2625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ur-PK" sz="2000">
                <a:latin typeface="Tw Cen MT" panose="020B0602020104020603" pitchFamily="34" charset="0"/>
              </a:rPr>
              <a:t>Home/daily-life devices</a:t>
            </a:r>
          </a:p>
          <a:p>
            <a:r>
              <a:rPr lang="en-GB" altLang="ur-PK" sz="2000">
                <a:latin typeface="Tw Cen MT" panose="020B0602020104020603" pitchFamily="34" charset="0"/>
              </a:rPr>
              <a:t>Business and </a:t>
            </a:r>
          </a:p>
          <a:p>
            <a:r>
              <a:rPr lang="en-GB" altLang="ur-PK" sz="2000">
                <a:latin typeface="Tw Cen MT" panose="020B0602020104020603" pitchFamily="34" charset="0"/>
              </a:rPr>
              <a:t>Public infrastructure</a:t>
            </a:r>
          </a:p>
          <a:p>
            <a:r>
              <a:rPr lang="en-GB" altLang="ur-PK" sz="2000">
                <a:latin typeface="Tw Cen MT" panose="020B0602020104020603" pitchFamily="34" charset="0"/>
              </a:rPr>
              <a:t>Health-care</a:t>
            </a:r>
          </a:p>
          <a:p>
            <a:r>
              <a:rPr lang="en-GB" altLang="ur-PK" sz="2000">
                <a:latin typeface="Tw Cen MT" panose="020B0602020104020603" pitchFamily="34" charset="0"/>
              </a:rPr>
              <a:t>…</a:t>
            </a:r>
          </a:p>
          <a:p>
            <a:endParaRPr lang="en-GB" altLang="ur-PK" sz="2000">
              <a:latin typeface="Tw Cen MT" panose="020B0602020104020603" pitchFamily="34" charset="0"/>
            </a:endParaRPr>
          </a:p>
        </p:txBody>
      </p:sp>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524000"/>
            <a:ext cx="30480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69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0BCE21-1BD5-4D0C-90FF-13F7C349773A}" type="slidenum">
              <a:rPr lang="en-GB" altLang="ur-PK">
                <a:latin typeface="Verdana" panose="020B0604030504040204" pitchFamily="34" charset="0"/>
                <a:ea typeface="MS PGothic" panose="020B0600070205080204" pitchFamily="34" charset="-128"/>
              </a:rPr>
              <a:pPr eaLnBrk="1" hangingPunct="1"/>
              <a:t>36</a:t>
            </a:fld>
            <a:endParaRPr lang="en-GB" altLang="ur-PK">
              <a:latin typeface="Verdana" panose="020B0604030504040204" pitchFamily="34" charset="0"/>
              <a:ea typeface="MS PGothic" panose="020B0600070205080204" pitchFamily="34" charset="-128"/>
            </a:endParaRPr>
          </a:p>
        </p:txBody>
      </p:sp>
      <p:pic>
        <p:nvPicPr>
          <p:cNvPr id="7171" name="Picture 2" descr="j02353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3926" y="1484314"/>
            <a:ext cx="11715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Facebook/fakebook Template by JOhannski - A Facebook Template for creating your own Fakebook-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4476750"/>
            <a:ext cx="16859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Grp="1" noChangeArrowheads="1"/>
          </p:cNvSpPr>
          <p:nvPr>
            <p:ph type="title"/>
          </p:nvPr>
        </p:nvSpPr>
        <p:spPr/>
        <p:txBody>
          <a:bodyPr/>
          <a:lstStyle/>
          <a:p>
            <a:r>
              <a:rPr lang="en-US" altLang="ur-PK" smtClean="0"/>
              <a:t>People Connecting to Things</a:t>
            </a:r>
          </a:p>
        </p:txBody>
      </p:sp>
      <p:pic>
        <p:nvPicPr>
          <p:cNvPr id="7174" name="Picture 5" descr="Stickman 08 by nicubunu - Blue stick man figure illustrating various actions (par of th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34950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14" name="Rectangle 6"/>
          <p:cNvSpPr>
            <a:spLocks noChangeArrowheads="1"/>
          </p:cNvSpPr>
          <p:nvPr/>
        </p:nvSpPr>
        <p:spPr bwMode="auto">
          <a:xfrm>
            <a:off x="3432176" y="3284539"/>
            <a:ext cx="142875" cy="142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5" name="Oval 7"/>
          <p:cNvSpPr>
            <a:spLocks noChangeArrowheads="1"/>
          </p:cNvSpPr>
          <p:nvPr/>
        </p:nvSpPr>
        <p:spPr bwMode="auto">
          <a:xfrm>
            <a:off x="4305300" y="3376614"/>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6" name="Oval 8"/>
          <p:cNvSpPr>
            <a:spLocks noChangeArrowheads="1"/>
          </p:cNvSpPr>
          <p:nvPr/>
        </p:nvSpPr>
        <p:spPr bwMode="auto">
          <a:xfrm>
            <a:off x="3935414" y="4365625"/>
            <a:ext cx="71437"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7" name="Oval 9"/>
          <p:cNvSpPr>
            <a:spLocks noChangeArrowheads="1"/>
          </p:cNvSpPr>
          <p:nvPr/>
        </p:nvSpPr>
        <p:spPr bwMode="auto">
          <a:xfrm>
            <a:off x="2782889" y="4437064"/>
            <a:ext cx="71437"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00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18" name="Line 10"/>
          <p:cNvSpPr>
            <a:spLocks noChangeShapeType="1"/>
          </p:cNvSpPr>
          <p:nvPr/>
        </p:nvSpPr>
        <p:spPr bwMode="auto">
          <a:xfrm>
            <a:off x="2855913" y="4579939"/>
            <a:ext cx="144462" cy="433387"/>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19" name="Text Box 11"/>
          <p:cNvSpPr txBox="1">
            <a:spLocks noChangeArrowheads="1"/>
          </p:cNvSpPr>
          <p:nvPr/>
        </p:nvSpPr>
        <p:spPr bwMode="auto">
          <a:xfrm>
            <a:off x="2297113" y="5013325"/>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0" name="Line 12"/>
          <p:cNvSpPr>
            <a:spLocks noChangeShapeType="1"/>
          </p:cNvSpPr>
          <p:nvPr/>
        </p:nvSpPr>
        <p:spPr bwMode="auto">
          <a:xfrm flipH="1">
            <a:off x="3792539" y="4508500"/>
            <a:ext cx="142875" cy="64928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1" name="Text Box 13"/>
          <p:cNvSpPr txBox="1">
            <a:spLocks noChangeArrowheads="1"/>
          </p:cNvSpPr>
          <p:nvPr/>
        </p:nvSpPr>
        <p:spPr bwMode="auto">
          <a:xfrm>
            <a:off x="3359150" y="5157788"/>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2" name="Line 14"/>
          <p:cNvSpPr>
            <a:spLocks noChangeShapeType="1"/>
          </p:cNvSpPr>
          <p:nvPr/>
        </p:nvSpPr>
        <p:spPr bwMode="auto">
          <a:xfrm>
            <a:off x="4373563" y="3457576"/>
            <a:ext cx="360362" cy="358775"/>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3" name="Text Box 15"/>
          <p:cNvSpPr txBox="1">
            <a:spLocks noChangeArrowheads="1"/>
          </p:cNvSpPr>
          <p:nvPr/>
        </p:nvSpPr>
        <p:spPr bwMode="auto">
          <a:xfrm>
            <a:off x="4313238" y="3789363"/>
            <a:ext cx="990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Motion sensor</a:t>
            </a:r>
          </a:p>
        </p:txBody>
      </p:sp>
      <p:sp>
        <p:nvSpPr>
          <p:cNvPr id="657424" name="Line 16"/>
          <p:cNvSpPr>
            <a:spLocks noChangeShapeType="1"/>
          </p:cNvSpPr>
          <p:nvPr/>
        </p:nvSpPr>
        <p:spPr bwMode="auto">
          <a:xfrm flipH="1" flipV="1">
            <a:off x="2640013" y="2492375"/>
            <a:ext cx="792162" cy="719138"/>
          </a:xfrm>
          <a:prstGeom prst="line">
            <a:avLst/>
          </a:prstGeom>
          <a:noFill/>
          <a:ln w="9525">
            <a:solidFill>
              <a:srgbClr val="80808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25" name="Text Box 17"/>
          <p:cNvSpPr txBox="1">
            <a:spLocks noChangeArrowheads="1"/>
          </p:cNvSpPr>
          <p:nvPr/>
        </p:nvSpPr>
        <p:spPr bwMode="auto">
          <a:xfrm>
            <a:off x="2135189" y="2205038"/>
            <a:ext cx="8461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900">
                <a:latin typeface="Verdana" charset="0"/>
                <a:ea typeface="ＭＳ Ｐゴシック" charset="0"/>
                <a:cs typeface="Arial" charset="0"/>
              </a:rPr>
              <a:t>ECG sensor</a:t>
            </a:r>
          </a:p>
        </p:txBody>
      </p:sp>
      <p:sp>
        <p:nvSpPr>
          <p:cNvPr id="657426" name="Arc 18"/>
          <p:cNvSpPr>
            <a:spLocks/>
          </p:cNvSpPr>
          <p:nvPr/>
        </p:nvSpPr>
        <p:spPr bwMode="auto">
          <a:xfrm rot="3089287">
            <a:off x="5016501" y="3140076"/>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7" name="Arc 19"/>
          <p:cNvSpPr>
            <a:spLocks/>
          </p:cNvSpPr>
          <p:nvPr/>
        </p:nvSpPr>
        <p:spPr bwMode="auto">
          <a:xfrm rot="3089287">
            <a:off x="5015707" y="30694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8" name="Arc 20"/>
          <p:cNvSpPr>
            <a:spLocks/>
          </p:cNvSpPr>
          <p:nvPr/>
        </p:nvSpPr>
        <p:spPr bwMode="auto">
          <a:xfrm rot="3089287">
            <a:off x="4008438" y="5011738"/>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29" name="Arc 21"/>
          <p:cNvSpPr>
            <a:spLocks/>
          </p:cNvSpPr>
          <p:nvPr/>
        </p:nvSpPr>
        <p:spPr bwMode="auto">
          <a:xfrm rot="3089287">
            <a:off x="4007645" y="4941095"/>
            <a:ext cx="720725" cy="5762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0" name="Arc 22"/>
          <p:cNvSpPr>
            <a:spLocks/>
          </p:cNvSpPr>
          <p:nvPr/>
        </p:nvSpPr>
        <p:spPr bwMode="auto">
          <a:xfrm rot="8055472">
            <a:off x="2571751" y="4489451"/>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1" name="Arc 23"/>
          <p:cNvSpPr>
            <a:spLocks/>
          </p:cNvSpPr>
          <p:nvPr/>
        </p:nvSpPr>
        <p:spPr bwMode="auto">
          <a:xfrm rot="8049972">
            <a:off x="2494757" y="4437857"/>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2" name="Arc 24"/>
          <p:cNvSpPr>
            <a:spLocks/>
          </p:cNvSpPr>
          <p:nvPr/>
        </p:nvSpPr>
        <p:spPr bwMode="auto">
          <a:xfrm rot="-4366981">
            <a:off x="2792413" y="2747963"/>
            <a:ext cx="574675" cy="431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3" name="Arc 25"/>
          <p:cNvSpPr>
            <a:spLocks/>
          </p:cNvSpPr>
          <p:nvPr/>
        </p:nvSpPr>
        <p:spPr bwMode="auto">
          <a:xfrm rot="-4379279">
            <a:off x="2710657" y="2637632"/>
            <a:ext cx="720725" cy="576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80808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80808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195" name="Picture 26"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1" y="4508501"/>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35" name="Arc 27"/>
          <p:cNvSpPr>
            <a:spLocks/>
          </p:cNvSpPr>
          <p:nvPr/>
        </p:nvSpPr>
        <p:spPr bwMode="auto">
          <a:xfrm rot="3172933">
            <a:off x="5035550" y="4221163"/>
            <a:ext cx="649288" cy="404812"/>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6" name="Arc 28"/>
          <p:cNvSpPr>
            <a:spLocks/>
          </p:cNvSpPr>
          <p:nvPr/>
        </p:nvSpPr>
        <p:spPr bwMode="auto">
          <a:xfrm rot="3178077">
            <a:off x="5087145" y="4294983"/>
            <a:ext cx="504825" cy="331787"/>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7" name="Arc 29"/>
          <p:cNvSpPr>
            <a:spLocks/>
          </p:cNvSpPr>
          <p:nvPr/>
        </p:nvSpPr>
        <p:spPr bwMode="auto">
          <a:xfrm rot="3260608">
            <a:off x="5083175" y="4349750"/>
            <a:ext cx="431800" cy="260350"/>
          </a:xfrm>
          <a:custGeom>
            <a:avLst/>
            <a:gdLst>
              <a:gd name="G0" fmla="+- 0 0 0"/>
              <a:gd name="G1" fmla="+- 17315 0 0"/>
              <a:gd name="G2" fmla="+- 21600 0 0"/>
              <a:gd name="T0" fmla="*/ 12913 w 21600"/>
              <a:gd name="T1" fmla="*/ 0 h 17315"/>
              <a:gd name="T2" fmla="*/ 21600 w 21600"/>
              <a:gd name="T3" fmla="*/ 17315 h 17315"/>
              <a:gd name="T4" fmla="*/ 0 w 21600"/>
              <a:gd name="T5" fmla="*/ 17315 h 17315"/>
            </a:gdLst>
            <a:ahLst/>
            <a:cxnLst>
              <a:cxn ang="0">
                <a:pos x="T0" y="T1"/>
              </a:cxn>
              <a:cxn ang="0">
                <a:pos x="T2" y="T3"/>
              </a:cxn>
              <a:cxn ang="0">
                <a:pos x="T4" y="T5"/>
              </a:cxn>
            </a:cxnLst>
            <a:rect l="0" t="0" r="r" b="b"/>
            <a:pathLst>
              <a:path w="21600" h="17315" fill="none" extrusionOk="0">
                <a:moveTo>
                  <a:pt x="12913" y="-1"/>
                </a:moveTo>
                <a:cubicBezTo>
                  <a:pt x="18379" y="4076"/>
                  <a:pt x="21600" y="10495"/>
                  <a:pt x="21600" y="17315"/>
                </a:cubicBezTo>
              </a:path>
              <a:path w="21600" h="17315" stroke="0" extrusionOk="0">
                <a:moveTo>
                  <a:pt x="12913" y="-1"/>
                </a:moveTo>
                <a:cubicBezTo>
                  <a:pt x="18379" y="4076"/>
                  <a:pt x="21600" y="10495"/>
                  <a:pt x="21600" y="17315"/>
                </a:cubicBezTo>
                <a:lnTo>
                  <a:pt x="0" y="17315"/>
                </a:lnTo>
                <a:close/>
              </a:path>
            </a:pathLst>
          </a:custGeom>
          <a:noFill/>
          <a:ln w="1270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00FF00">
                      <a:gamma/>
                      <a:shade val="60000"/>
                      <a:invGamma/>
                      <a:alpha val="50000"/>
                    </a:srgb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7438" name="AutoShape 30"/>
          <p:cNvSpPr>
            <a:spLocks noChangeArrowheads="1"/>
          </p:cNvSpPr>
          <p:nvPr/>
        </p:nvSpPr>
        <p:spPr bwMode="auto">
          <a:xfrm>
            <a:off x="4943476" y="4221164"/>
            <a:ext cx="360363" cy="287337"/>
          </a:xfrm>
          <a:prstGeom prst="lightningBol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7200" name="Picture 31"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2708275"/>
            <a:ext cx="20891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0" name="Line 32"/>
          <p:cNvSpPr>
            <a:spLocks noChangeShapeType="1"/>
          </p:cNvSpPr>
          <p:nvPr/>
        </p:nvSpPr>
        <p:spPr bwMode="auto">
          <a:xfrm flipV="1">
            <a:off x="6167439" y="4149726"/>
            <a:ext cx="288925" cy="3587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6588" y="4724401"/>
            <a:ext cx="4445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2" name="Line 34"/>
          <p:cNvSpPr>
            <a:spLocks noChangeShapeType="1"/>
          </p:cNvSpPr>
          <p:nvPr/>
        </p:nvSpPr>
        <p:spPr bwMode="auto">
          <a:xfrm>
            <a:off x="7751763" y="4149725"/>
            <a:ext cx="21590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4" name="Picture 35" descr="MC90041140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2488" y="1989138"/>
            <a:ext cx="425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4" name="Line 36"/>
          <p:cNvSpPr>
            <a:spLocks noChangeShapeType="1"/>
          </p:cNvSpPr>
          <p:nvPr/>
        </p:nvSpPr>
        <p:spPr bwMode="auto">
          <a:xfrm flipV="1">
            <a:off x="7751764" y="2420938"/>
            <a:ext cx="649287" cy="431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7206" name="Picture 37"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8751" y="2924175"/>
            <a:ext cx="7143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446" name="Line 38"/>
          <p:cNvSpPr>
            <a:spLocks noChangeShapeType="1"/>
          </p:cNvSpPr>
          <p:nvPr/>
        </p:nvSpPr>
        <p:spPr bwMode="auto">
          <a:xfrm flipV="1">
            <a:off x="8256589" y="3284539"/>
            <a:ext cx="719137" cy="730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7447" name="Text Box 39"/>
          <p:cNvSpPr txBox="1">
            <a:spLocks noChangeArrowheads="1"/>
          </p:cNvSpPr>
          <p:nvPr/>
        </p:nvSpPr>
        <p:spPr bwMode="auto">
          <a:xfrm>
            <a:off x="6765926" y="3284538"/>
            <a:ext cx="9128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sz="1400">
                <a:latin typeface="Verdana" charset="0"/>
                <a:ea typeface="ＭＳ Ｐゴシック" charset="0"/>
                <a:cs typeface="Arial" charset="0"/>
              </a:rPr>
              <a:t>Internet</a:t>
            </a:r>
          </a:p>
        </p:txBody>
      </p:sp>
    </p:spTree>
    <p:extLst>
      <p:ext uri="{BB962C8B-B14F-4D97-AF65-F5344CB8AC3E}">
        <p14:creationId xmlns:p14="http://schemas.microsoft.com/office/powerpoint/2010/main" val="2950009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19214F-6BFF-4096-A595-606BD68EBA9C}" type="slidenum">
              <a:rPr lang="en-GB" altLang="ur-PK">
                <a:latin typeface="Verdana" panose="020B0604030504040204" pitchFamily="34" charset="0"/>
                <a:ea typeface="MS PGothic" panose="020B0600070205080204" pitchFamily="34" charset="-128"/>
              </a:rPr>
              <a:pPr eaLnBrk="1" hangingPunct="1"/>
              <a:t>37</a:t>
            </a:fld>
            <a:endParaRPr lang="en-GB" altLang="ur-PK">
              <a:latin typeface="Verdana" panose="020B0604030504040204" pitchFamily="34" charset="0"/>
              <a:ea typeface="MS PGothic" panose="020B0600070205080204" pitchFamily="34" charset="-128"/>
            </a:endParaRPr>
          </a:p>
        </p:txBody>
      </p:sp>
      <p:pic>
        <p:nvPicPr>
          <p:cNvPr id="8195"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728723"/>
            <a:ext cx="4778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Grp="1" noChangeArrowheads="1"/>
          </p:cNvSpPr>
          <p:nvPr>
            <p:ph type="title"/>
          </p:nvPr>
        </p:nvSpPr>
        <p:spPr/>
        <p:txBody>
          <a:bodyPr/>
          <a:lstStyle/>
          <a:p>
            <a:r>
              <a:rPr lang="en-US" altLang="ur-PK" smtClean="0"/>
              <a:t>Things Connecting to Things</a:t>
            </a:r>
          </a:p>
        </p:txBody>
      </p:sp>
      <p:pic>
        <p:nvPicPr>
          <p:cNvPr id="8197" name="Picture 4" descr="connected-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155" y="1541527"/>
            <a:ext cx="4709203" cy="204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rally-car by netalloy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3939861"/>
            <a:ext cx="23812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38" name="Arc 6"/>
          <p:cNvSpPr>
            <a:spLocks/>
          </p:cNvSpPr>
          <p:nvPr/>
        </p:nvSpPr>
        <p:spPr bwMode="auto">
          <a:xfrm>
            <a:off x="6096000" y="2644461"/>
            <a:ext cx="1728788" cy="1439863"/>
          </a:xfrm>
          <a:custGeom>
            <a:avLst/>
            <a:gdLst>
              <a:gd name="G0" fmla="+- 0 0 0"/>
              <a:gd name="G1" fmla="+- 21600 0 0"/>
              <a:gd name="G2" fmla="+- 21600 0 0"/>
              <a:gd name="T0" fmla="*/ 0 w 21453"/>
              <a:gd name="T1" fmla="*/ 0 h 21600"/>
              <a:gd name="T2" fmla="*/ 21453 w 21453"/>
              <a:gd name="T3" fmla="*/ 19081 h 21600"/>
              <a:gd name="T4" fmla="*/ 0 w 21453"/>
              <a:gd name="T5" fmla="*/ 21600 h 21600"/>
            </a:gdLst>
            <a:ahLst/>
            <a:cxnLst>
              <a:cxn ang="0">
                <a:pos x="T0" y="T1"/>
              </a:cxn>
              <a:cxn ang="0">
                <a:pos x="T2" y="T3"/>
              </a:cxn>
              <a:cxn ang="0">
                <a:pos x="T4" y="T5"/>
              </a:cxn>
            </a:cxnLst>
            <a:rect l="0" t="0" r="r" b="b"/>
            <a:pathLst>
              <a:path w="21453" h="21600" fill="none" extrusionOk="0">
                <a:moveTo>
                  <a:pt x="0" y="-1"/>
                </a:moveTo>
                <a:cubicBezTo>
                  <a:pt x="10954" y="-1"/>
                  <a:pt x="20175" y="8200"/>
                  <a:pt x="21452" y="19081"/>
                </a:cubicBezTo>
              </a:path>
              <a:path w="21453" h="21600" stroke="0" extrusionOk="0">
                <a:moveTo>
                  <a:pt x="0" y="-1"/>
                </a:moveTo>
                <a:cubicBezTo>
                  <a:pt x="10954" y="-1"/>
                  <a:pt x="20175" y="8200"/>
                  <a:pt x="21452" y="19081"/>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0" name="Picture 7" descr="Police car by liftarn - A SAAB 900 police car from the Swedish Road Administration (V�gver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9" y="1995173"/>
            <a:ext cx="12969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0" name="Arc 8"/>
          <p:cNvSpPr>
            <a:spLocks/>
          </p:cNvSpPr>
          <p:nvPr/>
        </p:nvSpPr>
        <p:spPr bwMode="auto">
          <a:xfrm rot="21450627" flipH="1">
            <a:off x="3935414" y="2284098"/>
            <a:ext cx="1368425"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pic>
        <p:nvPicPr>
          <p:cNvPr id="8202" name="Picture 9" descr="MC90033277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525" y="5595624"/>
            <a:ext cx="10810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descr="MC90006037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5551" y="4155760"/>
            <a:ext cx="10080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3" name="Arc 11"/>
          <p:cNvSpPr>
            <a:spLocks/>
          </p:cNvSpPr>
          <p:nvPr/>
        </p:nvSpPr>
        <p:spPr bwMode="auto">
          <a:xfrm flipV="1">
            <a:off x="3359151" y="2571435"/>
            <a:ext cx="2232025" cy="18732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4" name="Arc 12"/>
          <p:cNvSpPr>
            <a:spLocks/>
          </p:cNvSpPr>
          <p:nvPr/>
        </p:nvSpPr>
        <p:spPr bwMode="auto">
          <a:xfrm rot="10800000" flipH="1">
            <a:off x="3503614" y="2715898"/>
            <a:ext cx="2447925" cy="3816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658445" name="Text Box 13"/>
          <p:cNvSpPr txBox="1">
            <a:spLocks noChangeArrowheads="1"/>
          </p:cNvSpPr>
          <p:nvPr/>
        </p:nvSpPr>
        <p:spPr bwMode="auto">
          <a:xfrm>
            <a:off x="5738813" y="5740085"/>
            <a:ext cx="3319462"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50000"/>
                    </a:srgbClr>
                  </a:outerShdw>
                </a:effectLst>
              </a14:hiddenEffects>
            </a:ext>
          </a:extLst>
        </p:spPr>
        <p:txBody>
          <a:bodyPr wrap="none">
            <a:spAutoFit/>
          </a:bodyPr>
          <a:lstStyle/>
          <a:p>
            <a:pPr>
              <a:defRPr/>
            </a:pPr>
            <a:r>
              <a:rPr lang="en-US">
                <a:latin typeface="Arial" charset="0"/>
                <a:ea typeface="ＭＳ Ｐゴシック" charset="0"/>
                <a:cs typeface="Arial" charset="0"/>
              </a:rPr>
              <a:t>- </a:t>
            </a:r>
            <a:r>
              <a:rPr lang="en-US" sz="1600">
                <a:latin typeface="Verdana" charset="0"/>
                <a:ea typeface="ＭＳ Ｐゴシック" charset="0"/>
                <a:cs typeface="Arial" charset="0"/>
              </a:rPr>
              <a:t>Complex and heterogeneous </a:t>
            </a:r>
          </a:p>
          <a:p>
            <a:pPr>
              <a:defRPr/>
            </a:pPr>
            <a:r>
              <a:rPr lang="en-US" sz="1600">
                <a:latin typeface="Verdana" charset="0"/>
                <a:ea typeface="ＭＳ Ｐゴシック" charset="0"/>
                <a:cs typeface="Arial" charset="0"/>
              </a:rPr>
              <a:t>resources and networks </a:t>
            </a:r>
          </a:p>
        </p:txBody>
      </p:sp>
      <p:sp>
        <p:nvSpPr>
          <p:cNvPr id="658446" name="Arc 14"/>
          <p:cNvSpPr>
            <a:spLocks/>
          </p:cNvSpPr>
          <p:nvPr/>
        </p:nvSpPr>
        <p:spPr bwMode="auto">
          <a:xfrm flipV="1">
            <a:off x="7967664" y="2644460"/>
            <a:ext cx="720725" cy="1295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endParaRPr lang="en-US">
              <a:latin typeface="Arial" charset="0"/>
              <a:ea typeface="ＭＳ Ｐゴシック" charset="0"/>
              <a:cs typeface="Arial" charset="0"/>
            </a:endParaRPr>
          </a:p>
        </p:txBody>
      </p:sp>
      <p:sp>
        <p:nvSpPr>
          <p:cNvPr id="2" name="TextBox 1"/>
          <p:cNvSpPr txBox="1"/>
          <p:nvPr/>
        </p:nvSpPr>
        <p:spPr>
          <a:xfrm>
            <a:off x="4795591" y="3003094"/>
            <a:ext cx="1508360" cy="461665"/>
          </a:xfrm>
          <a:prstGeom prst="rect">
            <a:avLst/>
          </a:prstGeom>
          <a:solidFill>
            <a:schemeClr val="bg1"/>
          </a:solidFill>
        </p:spPr>
        <p:txBody>
          <a:bodyPr wrap="square" rtlCol="1">
            <a:spAutoFit/>
          </a:bodyPr>
          <a:lstStyle/>
          <a:p>
            <a:r>
              <a:rPr lang="en-US" sz="1200" dirty="0" smtClean="0"/>
              <a:t>MR: Mobile Router</a:t>
            </a:r>
          </a:p>
          <a:p>
            <a:r>
              <a:rPr lang="en-US" sz="1200" dirty="0" smtClean="0"/>
              <a:t>MNN: Mobile Node</a:t>
            </a:r>
            <a:endParaRPr lang="ur-PK" sz="1200" dirty="0"/>
          </a:p>
        </p:txBody>
      </p:sp>
    </p:spTree>
    <p:extLst>
      <p:ext uri="{BB962C8B-B14F-4D97-AF65-F5344CB8AC3E}">
        <p14:creationId xmlns:p14="http://schemas.microsoft.com/office/powerpoint/2010/main" val="1677380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66C6E0-4241-4EFD-ABFD-9BF2ED4B7C41}" type="slidenum">
              <a:rPr lang="en-GB" altLang="ur-PK">
                <a:latin typeface="Verdana" panose="020B0604030504040204" pitchFamily="34" charset="0"/>
                <a:ea typeface="MS PGothic" panose="020B0600070205080204" pitchFamily="34" charset="-128"/>
              </a:rPr>
              <a:pPr eaLnBrk="1" hangingPunct="1"/>
              <a:t>38</a:t>
            </a:fld>
            <a:endParaRPr lang="en-GB" altLang="ur-PK">
              <a:latin typeface="Verdana" panose="020B0604030504040204" pitchFamily="34" charset="0"/>
              <a:ea typeface="MS PGothic" panose="020B0600070205080204" pitchFamily="34" charset="-128"/>
            </a:endParaRPr>
          </a:p>
        </p:txBody>
      </p:sp>
      <p:sp>
        <p:nvSpPr>
          <p:cNvPr id="9219" name="Rectangle 2"/>
          <p:cNvSpPr>
            <a:spLocks noGrp="1" noChangeArrowheads="1"/>
          </p:cNvSpPr>
          <p:nvPr>
            <p:ph type="title"/>
          </p:nvPr>
        </p:nvSpPr>
        <p:spPr/>
        <p:txBody>
          <a:bodyPr/>
          <a:lstStyle/>
          <a:p>
            <a:r>
              <a:rPr lang="en-GB" altLang="ur-PK" smtClean="0"/>
              <a:t>Wireless Sensor Networks (WSN)</a:t>
            </a:r>
          </a:p>
        </p:txBody>
      </p:sp>
      <p:pic>
        <p:nvPicPr>
          <p:cNvPr id="9220" name="Picture 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32845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349501"/>
            <a:ext cx="409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6" y="35004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1" y="3068638"/>
            <a:ext cx="4095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6" y="2492376"/>
            <a:ext cx="4095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1" y="4508501"/>
            <a:ext cx="5762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989138"/>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9" y="1628776"/>
            <a:ext cx="447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67" name="Line 11"/>
          <p:cNvSpPr>
            <a:spLocks noChangeShapeType="1"/>
          </p:cNvSpPr>
          <p:nvPr/>
        </p:nvSpPr>
        <p:spPr bwMode="auto">
          <a:xfrm>
            <a:off x="2351088" y="2781300"/>
            <a:ext cx="215900" cy="7191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8" name="Line 12"/>
          <p:cNvSpPr>
            <a:spLocks noChangeShapeType="1"/>
          </p:cNvSpPr>
          <p:nvPr/>
        </p:nvSpPr>
        <p:spPr bwMode="auto">
          <a:xfrm>
            <a:off x="2711450" y="3716338"/>
            <a:ext cx="865188" cy="1444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69" name="Oval 13"/>
          <p:cNvSpPr>
            <a:spLocks noChangeArrowheads="1"/>
          </p:cNvSpPr>
          <p:nvPr/>
        </p:nvSpPr>
        <p:spPr bwMode="auto">
          <a:xfrm>
            <a:off x="6313489" y="3232151"/>
            <a:ext cx="719137" cy="358775"/>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008000">
                      <a:gamma/>
                      <a:shade val="60000"/>
                      <a:invGamma/>
                      <a:alpha val="50000"/>
                    </a:srgbClr>
                  </a:outerShdw>
                </a:effectLst>
              </a14:hiddenEffects>
            </a:ext>
          </a:extLst>
        </p:spPr>
        <p:txBody>
          <a:bodyPr wrap="none" anchor="ctr"/>
          <a:lstStyle/>
          <a:p>
            <a:pPr>
              <a:defRPr/>
            </a:pPr>
            <a:r>
              <a:rPr lang="en-GB" sz="1000">
                <a:latin typeface="Verdana" charset="0"/>
                <a:ea typeface="ＭＳ Ｐゴシック" charset="0"/>
                <a:cs typeface="Arial" charset="0"/>
              </a:rPr>
              <a:t>Sink</a:t>
            </a:r>
          </a:p>
          <a:p>
            <a:pPr>
              <a:defRPr/>
            </a:pPr>
            <a:r>
              <a:rPr lang="en-GB" sz="1000">
                <a:latin typeface="Verdana" charset="0"/>
                <a:ea typeface="ＭＳ Ｐゴシック" charset="0"/>
                <a:cs typeface="Arial" charset="0"/>
              </a:rPr>
              <a:t>node</a:t>
            </a:r>
          </a:p>
        </p:txBody>
      </p:sp>
      <p:sp>
        <p:nvSpPr>
          <p:cNvPr id="659470" name="Rectangle 14"/>
          <p:cNvSpPr>
            <a:spLocks noChangeArrowheads="1"/>
          </p:cNvSpPr>
          <p:nvPr/>
        </p:nvSpPr>
        <p:spPr bwMode="auto">
          <a:xfrm>
            <a:off x="7608888" y="3286125"/>
            <a:ext cx="647700" cy="2873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pic>
        <p:nvPicPr>
          <p:cNvPr id="9232" name="Picture 15" descr="http://openclipart.org/image/800px/svg_to_png/14729/gabe_anguiano_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388" y="1557339"/>
            <a:ext cx="172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72" name="Line 16"/>
          <p:cNvSpPr>
            <a:spLocks noChangeShapeType="1"/>
          </p:cNvSpPr>
          <p:nvPr/>
        </p:nvSpPr>
        <p:spPr bwMode="auto">
          <a:xfrm>
            <a:off x="7824789" y="2852739"/>
            <a:ext cx="142875" cy="288925"/>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alpha val="50000"/>
              </a:schemeClr>
            </a:prst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Arial" charset="0"/>
            </a:endParaRPr>
          </a:p>
        </p:txBody>
      </p:sp>
      <p:sp>
        <p:nvSpPr>
          <p:cNvPr id="659473" name="Line 17"/>
          <p:cNvSpPr>
            <a:spLocks noChangeShapeType="1"/>
          </p:cNvSpPr>
          <p:nvPr/>
        </p:nvSpPr>
        <p:spPr bwMode="auto">
          <a:xfrm>
            <a:off x="5591175" y="34290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4" name="Line 18"/>
          <p:cNvSpPr>
            <a:spLocks noChangeShapeType="1"/>
          </p:cNvSpPr>
          <p:nvPr/>
        </p:nvSpPr>
        <p:spPr bwMode="auto">
          <a:xfrm>
            <a:off x="7069139" y="3429000"/>
            <a:ext cx="5032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5" name="Line 19"/>
          <p:cNvSpPr>
            <a:spLocks noChangeShapeType="1"/>
          </p:cNvSpPr>
          <p:nvPr/>
        </p:nvSpPr>
        <p:spPr bwMode="auto">
          <a:xfrm>
            <a:off x="4008438" y="2924175"/>
            <a:ext cx="1079500" cy="4333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6" name="Line 20"/>
          <p:cNvSpPr>
            <a:spLocks noChangeShapeType="1"/>
          </p:cNvSpPr>
          <p:nvPr/>
        </p:nvSpPr>
        <p:spPr bwMode="auto">
          <a:xfrm flipV="1">
            <a:off x="2782889" y="2924176"/>
            <a:ext cx="865187" cy="576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7" name="Line 21"/>
          <p:cNvSpPr>
            <a:spLocks noChangeShapeType="1"/>
          </p:cNvSpPr>
          <p:nvPr/>
        </p:nvSpPr>
        <p:spPr bwMode="auto">
          <a:xfrm flipH="1">
            <a:off x="3648076" y="3068638"/>
            <a:ext cx="144463"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8" name="Line 22"/>
          <p:cNvSpPr>
            <a:spLocks noChangeShapeType="1"/>
          </p:cNvSpPr>
          <p:nvPr/>
        </p:nvSpPr>
        <p:spPr bwMode="auto">
          <a:xfrm flipV="1">
            <a:off x="3935413" y="3500439"/>
            <a:ext cx="1008062" cy="2889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79" name="Line 23"/>
          <p:cNvSpPr>
            <a:spLocks noChangeShapeType="1"/>
          </p:cNvSpPr>
          <p:nvPr/>
        </p:nvSpPr>
        <p:spPr bwMode="auto">
          <a:xfrm flipV="1">
            <a:off x="3432175" y="4005263"/>
            <a:ext cx="287338" cy="5762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41" name="Picture 2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4365626"/>
            <a:ext cx="5762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9481" name="Line 25"/>
          <p:cNvSpPr>
            <a:spLocks noChangeShapeType="1"/>
          </p:cNvSpPr>
          <p:nvPr/>
        </p:nvSpPr>
        <p:spPr bwMode="auto">
          <a:xfrm>
            <a:off x="3719514" y="47244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2" name="Line 26"/>
          <p:cNvSpPr>
            <a:spLocks noChangeShapeType="1"/>
          </p:cNvSpPr>
          <p:nvPr/>
        </p:nvSpPr>
        <p:spPr bwMode="auto">
          <a:xfrm flipV="1">
            <a:off x="5016500" y="3573464"/>
            <a:ext cx="1295400" cy="9350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3" name="Line 27"/>
          <p:cNvSpPr>
            <a:spLocks noChangeShapeType="1"/>
          </p:cNvSpPr>
          <p:nvPr/>
        </p:nvSpPr>
        <p:spPr bwMode="auto">
          <a:xfrm>
            <a:off x="4727576" y="2060575"/>
            <a:ext cx="360363" cy="215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4" name="Line 28"/>
          <p:cNvSpPr>
            <a:spLocks noChangeShapeType="1"/>
          </p:cNvSpPr>
          <p:nvPr/>
        </p:nvSpPr>
        <p:spPr bwMode="auto">
          <a:xfrm>
            <a:off x="4295776" y="2349500"/>
            <a:ext cx="792163" cy="71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5" name="Line 29"/>
          <p:cNvSpPr>
            <a:spLocks noChangeShapeType="1"/>
          </p:cNvSpPr>
          <p:nvPr/>
        </p:nvSpPr>
        <p:spPr bwMode="auto">
          <a:xfrm>
            <a:off x="5880100" y="2349500"/>
            <a:ext cx="649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9247" name="Text Box 30"/>
          <p:cNvSpPr txBox="1">
            <a:spLocks noChangeArrowheads="1"/>
          </p:cNvSpPr>
          <p:nvPr/>
        </p:nvSpPr>
        <p:spPr bwMode="auto">
          <a:xfrm>
            <a:off x="6888164" y="2060576"/>
            <a:ext cx="1042987" cy="3968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1000">
                <a:latin typeface="Verdana" panose="020B0604030504040204" pitchFamily="34" charset="0"/>
                <a:ea typeface="MS PGothic" panose="020B0600070205080204" pitchFamily="34" charset="-128"/>
              </a:rPr>
              <a:t>Core network</a:t>
            </a:r>
          </a:p>
          <a:p>
            <a:pPr eaLnBrk="1" hangingPunct="1"/>
            <a:r>
              <a:rPr lang="en-GB" altLang="ur-PK" sz="1000">
                <a:latin typeface="Verdana" panose="020B0604030504040204" pitchFamily="34" charset="0"/>
                <a:ea typeface="MS PGothic" panose="020B0600070205080204" pitchFamily="34" charset="-128"/>
              </a:rPr>
              <a:t>e.g. Internet</a:t>
            </a:r>
          </a:p>
        </p:txBody>
      </p:sp>
      <p:sp>
        <p:nvSpPr>
          <p:cNvPr id="659487" name="Rectangle 31"/>
          <p:cNvSpPr>
            <a:spLocks noChangeArrowheads="1"/>
          </p:cNvSpPr>
          <p:nvPr/>
        </p:nvSpPr>
        <p:spPr bwMode="auto">
          <a:xfrm>
            <a:off x="5159375" y="2205039"/>
            <a:ext cx="647700" cy="2873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gamma/>
                      <a:shade val="60000"/>
                      <a:invGamma/>
                      <a:alpha val="50000"/>
                    </a:schemeClr>
                  </a:outerShdw>
                </a:effectLst>
              </a14:hiddenEffects>
            </a:ext>
          </a:extLst>
        </p:spPr>
        <p:txBody>
          <a:bodyPr wrap="none" anchor="ctr"/>
          <a:lstStyle/>
          <a:p>
            <a:pPr>
              <a:defRPr/>
            </a:pPr>
            <a:r>
              <a:rPr lang="en-GB" sz="900">
                <a:latin typeface="Verdana" charset="0"/>
                <a:ea typeface="ＭＳ Ｐゴシック" charset="0"/>
                <a:cs typeface="Arial" charset="0"/>
              </a:rPr>
              <a:t>Gateway</a:t>
            </a:r>
          </a:p>
        </p:txBody>
      </p:sp>
      <p:sp>
        <p:nvSpPr>
          <p:cNvPr id="659488" name="Line 32"/>
          <p:cNvSpPr>
            <a:spLocks noChangeShapeType="1"/>
          </p:cNvSpPr>
          <p:nvPr/>
        </p:nvSpPr>
        <p:spPr bwMode="auto">
          <a:xfrm flipV="1">
            <a:off x="8328026" y="1916114"/>
            <a:ext cx="576263" cy="2174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659489" name="Line 33"/>
          <p:cNvSpPr>
            <a:spLocks noChangeShapeType="1"/>
          </p:cNvSpPr>
          <p:nvPr/>
        </p:nvSpPr>
        <p:spPr bwMode="auto">
          <a:xfrm>
            <a:off x="8328026" y="2351089"/>
            <a:ext cx="576263" cy="1412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50000"/>
                    </a:schemeClr>
                  </a:outerShdw>
                </a:effectLst>
              </a14:hiddenEffects>
            </a:ext>
          </a:extLst>
        </p:spPr>
        <p:txBody>
          <a:bodyPr/>
          <a:lstStyle/>
          <a:p>
            <a:pPr>
              <a:defRPr/>
            </a:pPr>
            <a:endParaRPr lang="en-US">
              <a:latin typeface="Arial" charset="0"/>
              <a:ea typeface="ＭＳ Ｐゴシック" charset="0"/>
              <a:cs typeface="Arial" charset="0"/>
            </a:endParaRPr>
          </a:p>
        </p:txBody>
      </p:sp>
      <p:pic>
        <p:nvPicPr>
          <p:cNvPr id="9251" name="Picture 34" des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5725" y="14128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52" name="Group 35"/>
          <p:cNvGrpSpPr>
            <a:grpSpLocks/>
          </p:cNvGrpSpPr>
          <p:nvPr/>
        </p:nvGrpSpPr>
        <p:grpSpPr bwMode="auto">
          <a:xfrm>
            <a:off x="9048751" y="2420939"/>
            <a:ext cx="752475" cy="936625"/>
            <a:chOff x="4422" y="2659"/>
            <a:chExt cx="565" cy="726"/>
          </a:xfrm>
        </p:grpSpPr>
        <p:pic>
          <p:nvPicPr>
            <p:cNvPr id="9256" name="Picture 36"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 y="2659"/>
              <a:ext cx="565"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37"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9" y="2795"/>
              <a:ext cx="21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53" name="Text Box 38"/>
          <p:cNvSpPr txBox="1">
            <a:spLocks noChangeArrowheads="1"/>
          </p:cNvSpPr>
          <p:nvPr/>
        </p:nvSpPr>
        <p:spPr bwMode="auto">
          <a:xfrm>
            <a:off x="9625013" y="1628776"/>
            <a:ext cx="760412"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1000">
                <a:latin typeface="Verdana" panose="020B0604030504040204" pitchFamily="34" charset="0"/>
                <a:ea typeface="MS PGothic" panose="020B0600070205080204" pitchFamily="34" charset="-128"/>
              </a:rPr>
              <a:t>End-user</a:t>
            </a:r>
          </a:p>
        </p:txBody>
      </p:sp>
      <p:sp>
        <p:nvSpPr>
          <p:cNvPr id="9254" name="Text Box 39"/>
          <p:cNvSpPr txBox="1">
            <a:spLocks noChangeArrowheads="1"/>
          </p:cNvSpPr>
          <p:nvPr/>
        </p:nvSpPr>
        <p:spPr bwMode="auto">
          <a:xfrm>
            <a:off x="8975726" y="3357564"/>
            <a:ext cx="1376363" cy="24447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1000">
                <a:latin typeface="Verdana" panose="020B0604030504040204" pitchFamily="34" charset="0"/>
                <a:ea typeface="MS PGothic" panose="020B0600070205080204" pitchFamily="34" charset="-128"/>
              </a:rPr>
              <a:t>Computer services</a:t>
            </a:r>
          </a:p>
        </p:txBody>
      </p:sp>
      <p:sp>
        <p:nvSpPr>
          <p:cNvPr id="9255" name="Text Box 40"/>
          <p:cNvSpPr txBox="1">
            <a:spLocks noChangeArrowheads="1"/>
          </p:cNvSpPr>
          <p:nvPr/>
        </p:nvSpPr>
        <p:spPr bwMode="auto">
          <a:xfrm>
            <a:off x="1774825" y="5229225"/>
            <a:ext cx="7513638" cy="611188"/>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GB" altLang="ur-PK">
                <a:ea typeface="MS PGothic" panose="020B0600070205080204" pitchFamily="34" charset="-128"/>
              </a:rPr>
              <a:t> </a:t>
            </a:r>
            <a:r>
              <a:rPr lang="en-GB" altLang="ur-PK" sz="1600">
                <a:ea typeface="MS PGothic" panose="020B0600070205080204" pitchFamily="34" charset="-128"/>
              </a:rPr>
              <a:t>The networks typically run Low Power Devices</a:t>
            </a:r>
          </a:p>
          <a:p>
            <a:pPr eaLnBrk="1" hangingPunct="1">
              <a:buFontTx/>
              <a:buChar char="-"/>
            </a:pPr>
            <a:r>
              <a:rPr lang="en-GB" altLang="ur-PK" sz="1600">
                <a:ea typeface="MS PGothic" panose="020B0600070205080204" pitchFamily="34" charset="-128"/>
              </a:rPr>
              <a:t> Consist of one or more sensors, could be different type of sensors (or actuators)</a:t>
            </a:r>
          </a:p>
        </p:txBody>
      </p:sp>
    </p:spTree>
    <p:extLst>
      <p:ext uri="{BB962C8B-B14F-4D97-AF65-F5344CB8AC3E}">
        <p14:creationId xmlns:p14="http://schemas.microsoft.com/office/powerpoint/2010/main" val="2491345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134522-D17A-410D-BA51-962FF35F01FD}" type="slidenum">
              <a:rPr lang="en-GB" altLang="ur-PK">
                <a:latin typeface="Verdana" panose="020B0604030504040204" pitchFamily="34" charset="0"/>
              </a:rPr>
              <a:pPr eaLnBrk="1" hangingPunct="1"/>
              <a:t>39</a:t>
            </a:fld>
            <a:endParaRPr lang="en-GB" altLang="ur-PK">
              <a:latin typeface="Verdana" panose="020B0604030504040204" pitchFamily="34" charset="0"/>
            </a:endParaRPr>
          </a:p>
        </p:txBody>
      </p:sp>
      <p:sp>
        <p:nvSpPr>
          <p:cNvPr id="10243" name="Rectangle 2"/>
          <p:cNvSpPr>
            <a:spLocks noGrp="1"/>
          </p:cNvSpPr>
          <p:nvPr>
            <p:ph type="title" idx="4294967295"/>
          </p:nvPr>
        </p:nvSpPr>
        <p:spPr>
          <a:xfrm>
            <a:off x="2133600" y="228600"/>
            <a:ext cx="8153400" cy="990600"/>
          </a:xfrm>
        </p:spPr>
        <p:txBody>
          <a:bodyPr/>
          <a:lstStyle/>
          <a:p>
            <a:r>
              <a:rPr lang="en-GB" altLang="ur-PK" sz="3200">
                <a:solidFill>
                  <a:schemeClr val="tx2"/>
                </a:solidFill>
              </a:rPr>
              <a:t>How are the networks changing?</a:t>
            </a:r>
          </a:p>
        </p:txBody>
      </p:sp>
      <p:sp>
        <p:nvSpPr>
          <p:cNvPr id="10244" name="Rectangle 3"/>
          <p:cNvSpPr>
            <a:spLocks noGrp="1"/>
          </p:cNvSpPr>
          <p:nvPr>
            <p:ph type="body" idx="4294967295"/>
          </p:nvPr>
        </p:nvSpPr>
        <p:spPr>
          <a:xfrm>
            <a:off x="2135188" y="1555751"/>
            <a:ext cx="8075612" cy="4278313"/>
          </a:xfrm>
        </p:spPr>
        <p:txBody>
          <a:bodyPr/>
          <a:lstStyle/>
          <a:p>
            <a:pPr marL="319088" indent="-319088"/>
            <a:r>
              <a:rPr lang="en-GB" altLang="ur-PK" sz="1900" dirty="0"/>
              <a:t>Extensions</a:t>
            </a:r>
          </a:p>
          <a:p>
            <a:pPr marL="639763" lvl="1" indent="-273050"/>
            <a:r>
              <a:rPr lang="en-GB" altLang="ur-PK" sz="1700" dirty="0"/>
              <a:t>More nodes, more connections, IPv6, </a:t>
            </a:r>
            <a:r>
              <a:rPr lang="en-GB" altLang="ur-PK" sz="1700" dirty="0">
                <a:solidFill>
                  <a:srgbClr val="FF0000"/>
                </a:solidFill>
              </a:rPr>
              <a:t>6LowPan</a:t>
            </a:r>
            <a:r>
              <a:rPr lang="en-GB" altLang="ur-PK" sz="1700" dirty="0"/>
              <a:t>,...</a:t>
            </a:r>
          </a:p>
          <a:p>
            <a:pPr marL="639763" lvl="1" indent="-273050"/>
            <a:r>
              <a:rPr lang="en-GB" altLang="ur-PK" sz="1700" dirty="0"/>
              <a:t>Any </a:t>
            </a:r>
            <a:r>
              <a:rPr lang="en-GB" altLang="ur-PK" sz="1700" dirty="0">
                <a:solidFill>
                  <a:srgbClr val="0066FF"/>
                </a:solidFill>
                <a:latin typeface="Comic Sans MS" panose="030F0702030302020204" pitchFamily="66" charset="0"/>
              </a:rPr>
              <a:t>TIME</a:t>
            </a:r>
            <a:r>
              <a:rPr lang="en-GB" altLang="ur-PK" sz="1700" dirty="0"/>
              <a:t>, Any </a:t>
            </a:r>
            <a:r>
              <a:rPr lang="en-GB" altLang="ur-PK" sz="1700" dirty="0">
                <a:solidFill>
                  <a:srgbClr val="0066FF"/>
                </a:solidFill>
                <a:latin typeface="Comic Sans MS" panose="030F0702030302020204" pitchFamily="66" charset="0"/>
              </a:rPr>
              <a:t>PLACE</a:t>
            </a:r>
            <a:r>
              <a:rPr lang="en-GB" altLang="ur-PK" sz="1700" dirty="0"/>
              <a:t> </a:t>
            </a:r>
            <a:r>
              <a:rPr lang="en-GB" altLang="ur-PK" b="1" dirty="0">
                <a:solidFill>
                  <a:srgbClr val="FF0000"/>
                </a:solidFill>
                <a:latin typeface="Comic Sans MS" panose="030F0702030302020204" pitchFamily="66" charset="0"/>
              </a:rPr>
              <a:t>+</a:t>
            </a:r>
            <a:r>
              <a:rPr lang="en-GB" altLang="ur-PK" sz="1700" dirty="0"/>
              <a:t> Any </a:t>
            </a:r>
            <a:r>
              <a:rPr lang="en-GB" altLang="ur-PK" sz="1700" dirty="0">
                <a:solidFill>
                  <a:srgbClr val="0066FF"/>
                </a:solidFill>
                <a:latin typeface="Comic Sans MS" panose="030F0702030302020204" pitchFamily="66" charset="0"/>
              </a:rPr>
              <a:t>THING</a:t>
            </a:r>
          </a:p>
          <a:p>
            <a:pPr marL="639763" lvl="1" indent="-273050"/>
            <a:r>
              <a:rPr lang="en-GB" altLang="ur-PK" sz="1700" dirty="0">
                <a:solidFill>
                  <a:srgbClr val="FF0000"/>
                </a:solidFill>
              </a:rPr>
              <a:t>M2M</a:t>
            </a:r>
            <a:r>
              <a:rPr lang="en-GB" altLang="ur-PK" sz="1700" dirty="0"/>
              <a:t>,</a:t>
            </a:r>
            <a:r>
              <a:rPr lang="en-GB" altLang="ur-PK" sz="1700" dirty="0">
                <a:solidFill>
                  <a:srgbClr val="FF0000"/>
                </a:solidFill>
              </a:rPr>
              <a:t> IoT</a:t>
            </a:r>
          </a:p>
          <a:p>
            <a:pPr marL="914400" lvl="2"/>
            <a:r>
              <a:rPr lang="en-GB" altLang="ur-PK" sz="1500" dirty="0"/>
              <a:t>Billions of interconnected devices,</a:t>
            </a:r>
          </a:p>
          <a:p>
            <a:pPr marL="914400" lvl="2"/>
            <a:r>
              <a:rPr lang="en-GB" altLang="ur-PK" sz="1500" dirty="0"/>
              <a:t>Everybody connected.</a:t>
            </a:r>
          </a:p>
          <a:p>
            <a:pPr marL="319088" indent="-319088"/>
            <a:r>
              <a:rPr lang="en-GB" altLang="ur-PK" sz="1900" dirty="0"/>
              <a:t>Expansions</a:t>
            </a:r>
          </a:p>
          <a:p>
            <a:pPr marL="639763" lvl="1" indent="-273050"/>
            <a:r>
              <a:rPr lang="en-GB" altLang="ur-PK" sz="1700" dirty="0"/>
              <a:t>Broadband</a:t>
            </a:r>
          </a:p>
          <a:p>
            <a:pPr marL="319088" indent="-319088"/>
            <a:r>
              <a:rPr lang="en-GB" altLang="ur-PK" sz="1900" dirty="0"/>
              <a:t>Enhancements</a:t>
            </a:r>
          </a:p>
          <a:p>
            <a:pPr marL="639763" lvl="1" indent="-273050"/>
            <a:r>
              <a:rPr lang="en-GB" altLang="ur-PK" sz="1700" dirty="0"/>
              <a:t>Smart networks</a:t>
            </a:r>
          </a:p>
          <a:p>
            <a:pPr marL="639763" lvl="1" indent="-273050"/>
            <a:r>
              <a:rPr lang="en-GB" altLang="ur-PK" sz="1700" dirty="0"/>
              <a:t>Data-centric and content-oriented networking </a:t>
            </a:r>
          </a:p>
          <a:p>
            <a:pPr marL="639763" lvl="1" indent="-273050"/>
            <a:r>
              <a:rPr lang="en-GB" altLang="ur-PK" sz="1700" dirty="0"/>
              <a:t>Context-aware (autonomous) systems</a:t>
            </a:r>
          </a:p>
        </p:txBody>
      </p:sp>
    </p:spTree>
    <p:extLst>
      <p:ext uri="{BB962C8B-B14F-4D97-AF65-F5344CB8AC3E}">
        <p14:creationId xmlns:p14="http://schemas.microsoft.com/office/powerpoint/2010/main" val="2172452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27355" y="228600"/>
            <a:ext cx="8581103" cy="990600"/>
          </a:xfrm>
        </p:spPr>
        <p:txBody>
          <a:bodyPr>
            <a:noAutofit/>
          </a:bodyPr>
          <a:lstStyle/>
          <a:p>
            <a:r>
              <a:rPr lang="en-US" altLang="ur-PK" sz="4400" dirty="0"/>
              <a:t>Disruptive Technology: </a:t>
            </a:r>
            <a:br>
              <a:rPr lang="en-US" altLang="ur-PK" sz="4400" dirty="0"/>
            </a:br>
            <a:r>
              <a:rPr lang="en-US" altLang="ur-PK" sz="4400" dirty="0"/>
              <a:t>Famous Incorrect Predictions</a:t>
            </a:r>
          </a:p>
        </p:txBody>
      </p:sp>
      <p:sp>
        <p:nvSpPr>
          <p:cNvPr id="55299" name="Rectangle 3"/>
          <p:cNvSpPr>
            <a:spLocks noGrp="1" noChangeArrowheads="1"/>
          </p:cNvSpPr>
          <p:nvPr>
            <p:ph type="body" sz="half" idx="1"/>
          </p:nvPr>
        </p:nvSpPr>
        <p:spPr>
          <a:xfrm>
            <a:off x="1076632" y="1371600"/>
            <a:ext cx="9210368" cy="4953000"/>
          </a:xfrm>
        </p:spPr>
        <p:txBody>
          <a:bodyPr>
            <a:noAutofit/>
          </a:bodyPr>
          <a:lstStyle/>
          <a:p>
            <a:pPr marL="57150" indent="0">
              <a:buNone/>
            </a:pPr>
            <a:r>
              <a:rPr lang="en-US" altLang="ur-PK" sz="2400" b="1" i="1"/>
              <a:t>“What could be more palpably absurd than the prospect of locomotives traveling twice as fast as stagecoaches”  The Quarterly Review, March 1825</a:t>
            </a:r>
          </a:p>
          <a:p>
            <a:pPr marL="57150" indent="0">
              <a:buNone/>
            </a:pPr>
            <a:endParaRPr lang="en-US" altLang="ur-PK" sz="1600" b="1" i="1"/>
          </a:p>
          <a:p>
            <a:pPr marL="57150" indent="0">
              <a:buNone/>
            </a:pPr>
            <a:r>
              <a:rPr lang="en-US" altLang="ur-PK" sz="2400" b="1" i="1"/>
              <a:t>“The horse is here to stay, but the automobile is only a novelty – a fad”  Advice to Henry Ford’s Lawyer, 1922</a:t>
            </a:r>
          </a:p>
          <a:p>
            <a:pPr marL="57150" indent="0">
              <a:buNone/>
            </a:pPr>
            <a:endParaRPr lang="en-US" altLang="ur-PK" sz="1600" b="1" i="1"/>
          </a:p>
          <a:p>
            <a:pPr marL="57150" indent="0">
              <a:buNone/>
            </a:pPr>
            <a:r>
              <a:rPr lang="en-US" altLang="ur-PK" sz="2400" b="1" i="1"/>
              <a:t>“Well informed people know that it is impossible to transmit the voice over wires and were that it were possible to do so, it would be of no practical value”    Editorial in the Boston Post, 1865</a:t>
            </a:r>
          </a:p>
          <a:p>
            <a:pPr marL="57150" indent="0">
              <a:buNone/>
            </a:pPr>
            <a:endParaRPr lang="en-US" altLang="ur-PK" sz="1600" b="1" i="1"/>
          </a:p>
          <a:p>
            <a:pPr marL="57150" indent="0">
              <a:buNone/>
            </a:pPr>
            <a:r>
              <a:rPr lang="en-US" altLang="ur-PK" sz="2400" b="1" i="1"/>
              <a:t>“This telephone has too many shortcomings to be seriously considered as a means of communication.  The device is inherently of no value to us.”  Western Union Internal Memo, 1876</a:t>
            </a:r>
            <a:endParaRPr lang="en-US" altLang="ur-PK" sz="1600" b="1" i="1"/>
          </a:p>
        </p:txBody>
      </p:sp>
    </p:spTree>
    <p:extLst>
      <p:ext uri="{BB962C8B-B14F-4D97-AF65-F5344CB8AC3E}">
        <p14:creationId xmlns:p14="http://schemas.microsoft.com/office/powerpoint/2010/main" val="3549423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68AE25-65B8-4008-B312-9ED3BFD2D7CA}" type="slidenum">
              <a:rPr lang="en-GB" altLang="ur-PK">
                <a:latin typeface="Verdana" panose="020B0604030504040204" pitchFamily="34" charset="0"/>
              </a:rPr>
              <a:pPr eaLnBrk="1" hangingPunct="1"/>
              <a:t>40</a:t>
            </a:fld>
            <a:endParaRPr lang="en-GB" altLang="ur-PK">
              <a:latin typeface="Verdana" panose="020B0604030504040204" pitchFamily="34" charset="0"/>
            </a:endParaRPr>
          </a:p>
        </p:txBody>
      </p:sp>
      <p:sp>
        <p:nvSpPr>
          <p:cNvPr id="11269" name="Rectangle 2"/>
          <p:cNvSpPr>
            <a:spLocks noGrp="1" noChangeArrowheads="1"/>
          </p:cNvSpPr>
          <p:nvPr>
            <p:ph type="title" idx="4294967295"/>
          </p:nvPr>
        </p:nvSpPr>
        <p:spPr>
          <a:xfrm>
            <a:off x="1981200" y="-26988"/>
            <a:ext cx="8229600" cy="935038"/>
          </a:xfrm>
        </p:spPr>
        <p:txBody>
          <a:bodyPr anchor="b"/>
          <a:lstStyle/>
          <a:p>
            <a:r>
              <a:rPr lang="en-GB" altLang="ur-PK" smtClean="0"/>
              <a:t>Future Networks</a:t>
            </a:r>
          </a:p>
        </p:txBody>
      </p:sp>
      <p:grpSp>
        <p:nvGrpSpPr>
          <p:cNvPr id="11270" name="Group 5"/>
          <p:cNvGrpSpPr>
            <a:grpSpLocks/>
          </p:cNvGrpSpPr>
          <p:nvPr/>
        </p:nvGrpSpPr>
        <p:grpSpPr bwMode="auto">
          <a:xfrm>
            <a:off x="2133600" y="1295400"/>
            <a:ext cx="6934200" cy="5181600"/>
            <a:chOff x="612" y="1026"/>
            <a:chExt cx="4021" cy="3087"/>
          </a:xfrm>
        </p:grpSpPr>
        <p:pic>
          <p:nvPicPr>
            <p:cNvPr id="11271" name="Picture 3" descr="InternetofThings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071"/>
              <a:ext cx="3840" cy="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4"/>
            <p:cNvSpPr>
              <a:spLocks noChangeArrowheads="1"/>
            </p:cNvSpPr>
            <p:nvPr/>
          </p:nvSpPr>
          <p:spPr bwMode="auto">
            <a:xfrm>
              <a:off x="612" y="1026"/>
              <a:ext cx="2223" cy="27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r-PK" altLang="ur-PK" sz="2400">
                <a:latin typeface="Tahoma" panose="020B0604030504040204" pitchFamily="34" charset="0"/>
              </a:endParaRPr>
            </a:p>
          </p:txBody>
        </p:sp>
      </p:grpSp>
    </p:spTree>
    <p:extLst>
      <p:ext uri="{BB962C8B-B14F-4D97-AF65-F5344CB8AC3E}">
        <p14:creationId xmlns:p14="http://schemas.microsoft.com/office/powerpoint/2010/main" val="1448887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4E4D45-BA0C-470D-99EF-121288F5153A}" type="slidenum">
              <a:rPr lang="en-GB" altLang="ur-PK">
                <a:latin typeface="Verdana" panose="020B0604030504040204" pitchFamily="34" charset="0"/>
              </a:rPr>
              <a:pPr eaLnBrk="1" hangingPunct="1"/>
              <a:t>41</a:t>
            </a:fld>
            <a:endParaRPr lang="en-GB" altLang="ur-PK" dirty="0">
              <a:latin typeface="Verdana" panose="020B0604030504040204" pitchFamily="34" charset="0"/>
            </a:endParaRPr>
          </a:p>
        </p:txBody>
      </p:sp>
      <p:sp>
        <p:nvSpPr>
          <p:cNvPr id="12292" name="Rectangle 4"/>
          <p:cNvSpPr>
            <a:spLocks noGrp="1"/>
          </p:cNvSpPr>
          <p:nvPr>
            <p:ph type="title" idx="4294967295"/>
          </p:nvPr>
        </p:nvSpPr>
        <p:spPr>
          <a:xfrm>
            <a:off x="1024128" y="83774"/>
            <a:ext cx="9720072" cy="1499616"/>
          </a:xfrm>
        </p:spPr>
        <p:txBody>
          <a:bodyPr/>
          <a:lstStyle/>
          <a:p>
            <a:r>
              <a:rPr lang="en-US" altLang="ur-PK" sz="3200" dirty="0">
                <a:solidFill>
                  <a:schemeClr val="tx2"/>
                </a:solidFill>
              </a:rPr>
              <a:t>“Thing” connected to the internet</a:t>
            </a:r>
          </a:p>
        </p:txBody>
      </p:sp>
      <p:pic>
        <p:nvPicPr>
          <p:cNvPr id="12293" name="Picture 5" descr="IoT_th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1" y="1295400"/>
            <a:ext cx="7643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2209800" y="6172200"/>
            <a:ext cx="1492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ur-PK" sz="900"/>
              <a:t>Image Courtesy: : CISCO</a:t>
            </a:r>
          </a:p>
        </p:txBody>
      </p:sp>
      <p:pic>
        <p:nvPicPr>
          <p:cNvPr id="12295" name="Picture 7" descr="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6388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498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ur-PK" dirty="0" smtClean="0"/>
              <a:t>Internet of Things (IoT)</a:t>
            </a:r>
          </a:p>
        </p:txBody>
      </p:sp>
      <p:sp>
        <p:nvSpPr>
          <p:cNvPr id="13315" name="Content Placeholder 2"/>
          <p:cNvSpPr>
            <a:spLocks noGrp="1"/>
          </p:cNvSpPr>
          <p:nvPr>
            <p:ph idx="1"/>
          </p:nvPr>
        </p:nvSpPr>
        <p:spPr/>
        <p:txBody>
          <a:bodyPr/>
          <a:lstStyle/>
          <a:p>
            <a:r>
              <a:rPr lang="en-GB" altLang="ur-PK" dirty="0" smtClean="0"/>
              <a:t>Extending the current Internet and providing connection, communication, and inter-networking between devices and physical objects, or "Things," is a growing trend that is often referred to as the </a:t>
            </a:r>
            <a:r>
              <a:rPr lang="en-GB" altLang="ur-PK" i="1" dirty="0" smtClean="0">
                <a:solidFill>
                  <a:srgbClr val="0000FF"/>
                </a:solidFill>
              </a:rPr>
              <a:t>Internet of Things</a:t>
            </a:r>
            <a:r>
              <a:rPr lang="en-GB" altLang="ur-PK" dirty="0" smtClean="0"/>
              <a:t>. </a:t>
            </a:r>
            <a:br>
              <a:rPr lang="en-GB" altLang="ur-PK" dirty="0" smtClean="0"/>
            </a:br>
            <a:endParaRPr lang="en-GB" altLang="ur-PK" dirty="0" smtClean="0"/>
          </a:p>
          <a:p>
            <a:r>
              <a:rPr lang="en-GB" altLang="ur-PK" dirty="0" smtClean="0"/>
              <a:t>“The technologies and solutions that enable integration of real world data and services into the current information networking technologies are often described under the umbrella term of the Internet of Things (IoT)”</a:t>
            </a:r>
          </a:p>
          <a:p>
            <a:endParaRPr lang="en-GB" altLang="ur-PK"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DD0876-512D-433A-8EBC-F01CBD681643}" type="slidenum">
              <a:rPr lang="en-GB" altLang="ur-PK">
                <a:latin typeface="Verdana" panose="020B0604030504040204" pitchFamily="34" charset="0"/>
              </a:rPr>
              <a:pPr eaLnBrk="1" hangingPunct="1"/>
              <a:t>42</a:t>
            </a:fld>
            <a:endParaRPr lang="en-GB" altLang="ur-PK">
              <a:latin typeface="Verdana" panose="020B0604030504040204" pitchFamily="34" charset="0"/>
            </a:endParaRPr>
          </a:p>
        </p:txBody>
      </p:sp>
    </p:spTree>
    <p:extLst>
      <p:ext uri="{BB962C8B-B14F-4D97-AF65-F5344CB8AC3E}">
        <p14:creationId xmlns:p14="http://schemas.microsoft.com/office/powerpoint/2010/main" val="2788455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ur-PK" dirty="0" smtClean="0"/>
              <a:t>Why should </a:t>
            </a:r>
            <a:r>
              <a:rPr lang="en-GB" altLang="ur-PK" dirty="0" smtClean="0"/>
              <a:t>WE </a:t>
            </a:r>
            <a:r>
              <a:rPr lang="en-GB" altLang="ur-PK" dirty="0" smtClean="0"/>
              <a:t>learn about </a:t>
            </a:r>
            <a:r>
              <a:rPr lang="en-GB" altLang="ur-PK" dirty="0" smtClean="0"/>
              <a:t>IoT</a:t>
            </a:r>
            <a:r>
              <a:rPr lang="en-GB" altLang="ur-PK" dirty="0" smtClean="0"/>
              <a:t>? </a:t>
            </a:r>
          </a:p>
        </p:txBody>
      </p:sp>
      <p:sp>
        <p:nvSpPr>
          <p:cNvPr id="14339" name="Content Placeholder 2"/>
          <p:cNvSpPr>
            <a:spLocks noGrp="1"/>
          </p:cNvSpPr>
          <p:nvPr>
            <p:ph idx="1"/>
          </p:nvPr>
        </p:nvSpPr>
        <p:spPr/>
        <p:txBody>
          <a:bodyPr/>
          <a:lstStyle/>
          <a:p>
            <a:r>
              <a:rPr lang="en-GB" altLang="ur-PK" dirty="0" smtClean="0"/>
              <a:t>Business trend</a:t>
            </a:r>
          </a:p>
          <a:p>
            <a:r>
              <a:rPr lang="en-GB" altLang="ur-PK" dirty="0" smtClean="0"/>
              <a:t>Emerging technologies</a:t>
            </a:r>
          </a:p>
          <a:p>
            <a:r>
              <a:rPr lang="en-GB" altLang="ur-PK" dirty="0" smtClean="0"/>
              <a:t>Growing IoT Services and Application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F23E91-BF33-4A7E-A9DA-9211401B4DE5}" type="slidenum">
              <a:rPr lang="en-GB" altLang="ur-PK">
                <a:latin typeface="Verdana" panose="020B0604030504040204" pitchFamily="34" charset="0"/>
              </a:rPr>
              <a:pPr eaLnBrk="1" hangingPunct="1"/>
              <a:t>43</a:t>
            </a:fld>
            <a:endParaRPr lang="en-GB" altLang="ur-PK">
              <a:latin typeface="Verdana" panose="020B0604030504040204" pitchFamily="34" charset="0"/>
            </a:endParaRPr>
          </a:p>
        </p:txBody>
      </p:sp>
    </p:spTree>
    <p:extLst>
      <p:ext uri="{BB962C8B-B14F-4D97-AF65-F5344CB8AC3E}">
        <p14:creationId xmlns:p14="http://schemas.microsoft.com/office/powerpoint/2010/main" val="3947044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24128" y="54274"/>
            <a:ext cx="9720072" cy="1499616"/>
          </a:xfrm>
        </p:spPr>
        <p:txBody>
          <a:bodyPr/>
          <a:lstStyle/>
          <a:p>
            <a:r>
              <a:rPr lang="en-GB" altLang="ur-PK" dirty="0" smtClean="0"/>
              <a:t>Opportunities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1EA724-6E4E-4A8A-A7E4-46974D26CC28}" type="slidenum">
              <a:rPr lang="en-GB" altLang="ur-PK">
                <a:latin typeface="Verdana" panose="020B0604030504040204" pitchFamily="34" charset="0"/>
              </a:rPr>
              <a:pPr eaLnBrk="1" hangingPunct="1"/>
              <a:t>44</a:t>
            </a:fld>
            <a:endParaRPr lang="en-GB" altLang="ur-PK">
              <a:latin typeface="Verdana" panose="020B0604030504040204" pitchFamily="34" charset="0"/>
            </a:endParaRPr>
          </a:p>
        </p:txBody>
      </p:sp>
      <p:pic>
        <p:nvPicPr>
          <p:cNvPr id="15364" name="Picture 2" descr="http://blog.trentonsystems.com/wp-content/uploads/2013/07/Intel-Internet-of-Things-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065214"/>
            <a:ext cx="9131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1558926" y="6669089"/>
            <a:ext cx="40433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700"/>
              <a:t>Source: http://blog.trentonsystems.com/internet-of-things-crosses-business-personal-boundaries/</a:t>
            </a:r>
          </a:p>
        </p:txBody>
      </p:sp>
    </p:spTree>
    <p:extLst>
      <p:ext uri="{BB962C8B-B14F-4D97-AF65-F5344CB8AC3E}">
        <p14:creationId xmlns:p14="http://schemas.microsoft.com/office/powerpoint/2010/main" val="1490580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24128" y="128016"/>
            <a:ext cx="9720072" cy="1499616"/>
          </a:xfrm>
        </p:spPr>
        <p:txBody>
          <a:bodyPr/>
          <a:lstStyle/>
          <a:p>
            <a:r>
              <a:rPr lang="en-GB" altLang="ur-PK" dirty="0" smtClean="0"/>
              <a:t>Technology trend</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C6714-0F0F-489A-95C5-0C0F10E8FE22}" type="slidenum">
              <a:rPr lang="en-GB" altLang="ur-PK">
                <a:latin typeface="Verdana" panose="020B0604030504040204" pitchFamily="34" charset="0"/>
              </a:rPr>
              <a:pPr eaLnBrk="1" hangingPunct="1"/>
              <a:t>45</a:t>
            </a:fld>
            <a:endParaRPr lang="en-GB" altLang="ur-PK">
              <a:latin typeface="Verdana" panose="020B0604030504040204" pitchFamily="34" charset="0"/>
            </a:endParaRPr>
          </a:p>
        </p:txBody>
      </p:sp>
      <p:pic>
        <p:nvPicPr>
          <p:cNvPr id="16388" name="Picture 4" descr="http://upload.wikimedia.org/wikipedia/commons/5/5a/Internet_of_Thin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322231"/>
            <a:ext cx="8424862"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28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ur-PK" smtClean="0"/>
              <a:t>Market growth</a:t>
            </a:r>
          </a:p>
        </p:txBody>
      </p:sp>
      <p:sp>
        <p:nvSpPr>
          <p:cNvPr id="17411" name="Content Placeholder 2"/>
          <p:cNvSpPr>
            <a:spLocks noGrp="1"/>
          </p:cNvSpPr>
          <p:nvPr>
            <p:ph idx="1"/>
          </p:nvPr>
        </p:nvSpPr>
        <p:spPr/>
        <p:txBody>
          <a:bodyPr/>
          <a:lstStyle/>
          <a:p>
            <a:r>
              <a:rPr lang="en-GB" altLang="ur-PK" sz="1800"/>
              <a:t>“According to a study conducted by Frost &amp; Sullivan in 2011, the global RFID market of </a:t>
            </a:r>
            <a:r>
              <a:rPr lang="en-GB" altLang="ur-PK" sz="1800">
                <a:solidFill>
                  <a:srgbClr val="0000FF"/>
                </a:solidFill>
              </a:rPr>
              <a:t>$3 billion to $4 billion </a:t>
            </a:r>
            <a:r>
              <a:rPr lang="en-GB" altLang="ur-PK" sz="1800"/>
              <a:t>(in 2009) will grow by twelve percent per year through 2016 and reach a volume of approximately </a:t>
            </a:r>
            <a:r>
              <a:rPr lang="en-GB" altLang="ur-PK" sz="1800">
                <a:solidFill>
                  <a:srgbClr val="0000FF"/>
                </a:solidFill>
              </a:rPr>
              <a:t>$6.5 billion to almost $9 billion</a:t>
            </a:r>
            <a:r>
              <a:rPr lang="en-GB" altLang="ur-PK" sz="1800"/>
              <a:t>.”</a:t>
            </a:r>
          </a:p>
          <a:p>
            <a:r>
              <a:rPr lang="en-GB" altLang="ur-PK" sz="1800"/>
              <a:t>80 percent of all households in the European Union are expected to have intelligent power meters by 2020. </a:t>
            </a:r>
          </a:p>
          <a:p>
            <a:r>
              <a:rPr lang="en-GB" altLang="ur-PK" sz="1800"/>
              <a:t>A building’s energy management can then be monitored and administered remotely via a smartphone or a PC. Market experts predict that this global market, which represented $5.3 billion in 2010. </a:t>
            </a:r>
          </a:p>
          <a:p>
            <a:r>
              <a:rPr lang="en-GB" altLang="ur-PK" sz="1800"/>
              <a:t>In February 2012 the Chinese government therefore decided to set up a fund of </a:t>
            </a:r>
            <a:r>
              <a:rPr lang="en-GB" altLang="ur-PK" sz="1800">
                <a:solidFill>
                  <a:srgbClr val="0000FF"/>
                </a:solidFill>
              </a:rPr>
              <a:t>approximately $775 million to support this field </a:t>
            </a:r>
            <a:r>
              <a:rPr lang="en-GB" altLang="ur-PK" sz="1800"/>
              <a:t>in the next five years. </a:t>
            </a:r>
            <a:r>
              <a:rPr lang="en-GB" altLang="ur-PK" sz="1800">
                <a:solidFill>
                  <a:srgbClr val="0000FF"/>
                </a:solidFill>
              </a:rPr>
              <a:t>It will grow to $11 billion by 2015</a:t>
            </a:r>
            <a:r>
              <a:rPr lang="en-GB" altLang="ur-PK" sz="1800"/>
              <a:t>.</a:t>
            </a:r>
          </a:p>
          <a:p>
            <a:pPr lvl="1"/>
            <a:r>
              <a:rPr lang="en-GB" altLang="ur-PK"/>
              <a:t>This sector is expected </a:t>
            </a:r>
            <a:r>
              <a:rPr lang="en-GB" altLang="ur-PK">
                <a:solidFill>
                  <a:srgbClr val="0000FF"/>
                </a:solidFill>
              </a:rPr>
              <a:t>to grow to $116 billion by 2015</a:t>
            </a:r>
            <a:r>
              <a:rPr lang="en-GB" altLang="ur-PK"/>
              <a:t>, according to a report published by the Xinhua News Agency in late 2010.</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746971-2ACD-49F4-89B9-FCFDC7F4354F}" type="slidenum">
              <a:rPr lang="en-GB" altLang="ur-PK">
                <a:latin typeface="Verdana" panose="020B0604030504040204" pitchFamily="34" charset="0"/>
              </a:rPr>
              <a:pPr eaLnBrk="1" hangingPunct="1"/>
              <a:t>46</a:t>
            </a:fld>
            <a:endParaRPr lang="en-GB" altLang="ur-PK">
              <a:latin typeface="Verdana" panose="020B0604030504040204" pitchFamily="34" charset="0"/>
            </a:endParaRPr>
          </a:p>
        </p:txBody>
      </p:sp>
      <p:sp>
        <p:nvSpPr>
          <p:cNvPr id="17413" name="TextBox 4"/>
          <p:cNvSpPr txBox="1">
            <a:spLocks noChangeArrowheads="1"/>
          </p:cNvSpPr>
          <p:nvPr/>
        </p:nvSpPr>
        <p:spPr bwMode="auto">
          <a:xfrm>
            <a:off x="1703388" y="6526213"/>
            <a:ext cx="706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800"/>
              <a:t>Source: Siemens, http://www.siemens.com/innovation/apps/pof_microsite/_pof-fall-2012/_html_en/facts-and-forecasts-growth-market-of-the-future.html</a:t>
            </a:r>
          </a:p>
        </p:txBody>
      </p:sp>
    </p:spTree>
    <p:extLst>
      <p:ext uri="{BB962C8B-B14F-4D97-AF65-F5344CB8AC3E}">
        <p14:creationId xmlns:p14="http://schemas.microsoft.com/office/powerpoint/2010/main" val="3728018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ur-PK" smtClean="0"/>
              <a:t>Smart product sales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28F803-17EA-4CA9-823F-A77803FF821C}" type="slidenum">
              <a:rPr lang="en-GB" altLang="ur-PK">
                <a:latin typeface="Verdana" panose="020B0604030504040204" pitchFamily="34" charset="0"/>
              </a:rPr>
              <a:pPr eaLnBrk="1" hangingPunct="1"/>
              <a:t>47</a:t>
            </a:fld>
            <a:endParaRPr lang="en-GB" altLang="ur-PK">
              <a:latin typeface="Verdana" panose="020B0604030504040204" pitchFamily="34" charset="0"/>
            </a:endParaRP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133600"/>
            <a:ext cx="80978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p:cNvSpPr txBox="1">
            <a:spLocks noChangeArrowheads="1"/>
          </p:cNvSpPr>
          <p:nvPr/>
        </p:nvSpPr>
        <p:spPr bwMode="auto">
          <a:xfrm>
            <a:off x="1703388" y="6526213"/>
            <a:ext cx="706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800"/>
              <a:t>Source: Siemens, http://www.siemens.com/innovation/apps/pof_microsite/_pof-fall-2012/_html_en/facts-and-forecasts-growth-market-of-the-future.html</a:t>
            </a:r>
          </a:p>
        </p:txBody>
      </p:sp>
    </p:spTree>
    <p:extLst>
      <p:ext uri="{BB962C8B-B14F-4D97-AF65-F5344CB8AC3E}">
        <p14:creationId xmlns:p14="http://schemas.microsoft.com/office/powerpoint/2010/main" val="904032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ur-PK" smtClean="0"/>
              <a:t>Internet Connected devices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94A97B-FD89-4430-97DE-9EB1A325ED65}" type="slidenum">
              <a:rPr lang="en-GB" altLang="ur-PK">
                <a:latin typeface="Verdana" panose="020B0604030504040204" pitchFamily="34" charset="0"/>
              </a:rPr>
              <a:pPr eaLnBrk="1" hangingPunct="1"/>
              <a:t>48</a:t>
            </a:fld>
            <a:endParaRPr lang="en-GB" altLang="ur-PK">
              <a:latin typeface="Verdana" panose="020B0604030504040204" pitchFamily="34" charset="0"/>
            </a:endParaRPr>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2639" y="1919289"/>
            <a:ext cx="80867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5"/>
          <p:cNvSpPr txBox="1">
            <a:spLocks noChangeArrowheads="1"/>
          </p:cNvSpPr>
          <p:nvPr/>
        </p:nvSpPr>
        <p:spPr bwMode="auto">
          <a:xfrm>
            <a:off x="1703388" y="6526213"/>
            <a:ext cx="7067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800"/>
              <a:t>Source: Siemens, http://www.siemens.com/innovation/apps/pof_microsite/_pof-fall-2012/_html_en/facts-and-forecasts-growth-market-of-the-future.html</a:t>
            </a:r>
          </a:p>
        </p:txBody>
      </p:sp>
    </p:spTree>
    <p:extLst>
      <p:ext uri="{BB962C8B-B14F-4D97-AF65-F5344CB8AC3E}">
        <p14:creationId xmlns:p14="http://schemas.microsoft.com/office/powerpoint/2010/main" val="3143306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24128" y="304999"/>
            <a:ext cx="9720072" cy="1499616"/>
          </a:xfrm>
        </p:spPr>
        <p:txBody>
          <a:bodyPr/>
          <a:lstStyle/>
          <a:p>
            <a:r>
              <a:rPr lang="en-GB" altLang="ur-PK" dirty="0" smtClean="0"/>
              <a:t>Global Data Generation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DBBF6A-4478-4EBD-9B4C-6DEB705031BC}" type="slidenum">
              <a:rPr lang="en-GB" altLang="ur-PK">
                <a:latin typeface="Verdana" panose="020B0604030504040204" pitchFamily="34" charset="0"/>
              </a:rPr>
              <a:pPr eaLnBrk="1" hangingPunct="1"/>
              <a:t>49</a:t>
            </a:fld>
            <a:endParaRPr lang="en-GB" altLang="ur-PK">
              <a:latin typeface="Verdana" panose="020B0604030504040204" pitchFamily="34" charset="0"/>
            </a:endParaRPr>
          </a:p>
        </p:txBody>
      </p:sp>
      <p:sp>
        <p:nvSpPr>
          <p:cNvPr id="5" name="Content Placeholder 4"/>
          <p:cNvSpPr>
            <a:spLocks noGrp="1"/>
          </p:cNvSpPr>
          <p:nvPr>
            <p:ph idx="1"/>
          </p:nvPr>
        </p:nvSpPr>
        <p:spPr>
          <a:xfrm>
            <a:off x="1342103" y="2286052"/>
            <a:ext cx="8656861" cy="2957733"/>
          </a:xfrm>
        </p:spPr>
        <p:txBody>
          <a:bodyPr wrap="square">
            <a:spAutoFit/>
          </a:bodyPr>
          <a:lstStyle/>
          <a:p>
            <a:pPr>
              <a:buFontTx/>
              <a:buChar char="-"/>
              <a:defRPr/>
            </a:pPr>
            <a:r>
              <a:rPr lang="en-GB" sz="2400" dirty="0" smtClean="0"/>
              <a:t>Everyday around 20 quintillion (10^18) bytes of data are produced (Source: </a:t>
            </a:r>
            <a:r>
              <a:rPr lang="en-GB" sz="2400" dirty="0" smtClean="0">
                <a:hlinkClick r:id="rId2"/>
              </a:rPr>
              <a:t>http://www-01.ibm.com/software/data/bigdata/</a:t>
            </a:r>
            <a:r>
              <a:rPr lang="en-GB" sz="2400" dirty="0" smtClean="0"/>
              <a:t>). </a:t>
            </a:r>
          </a:p>
          <a:p>
            <a:pPr>
              <a:buFontTx/>
              <a:buChar char="-"/>
              <a:defRPr/>
            </a:pPr>
            <a:endParaRPr lang="en-GB" sz="2400" dirty="0" smtClean="0"/>
          </a:p>
          <a:p>
            <a:pPr>
              <a:buFontTx/>
              <a:buChar char="-"/>
              <a:defRPr/>
            </a:pPr>
            <a:endParaRPr lang="en-GB" sz="2400" dirty="0" smtClean="0"/>
          </a:p>
          <a:p>
            <a:pPr marL="0" indent="0">
              <a:buNone/>
              <a:defRPr/>
            </a:pPr>
            <a:r>
              <a:rPr lang="en-GB" sz="2400" dirty="0" smtClean="0"/>
              <a:t>- This data includes textual content (unstructured, semi-structured, structured) to multimedia content (images, video and audio), on a variety of platforms (enterprise, social media, and sensors). </a:t>
            </a:r>
          </a:p>
        </p:txBody>
      </p:sp>
    </p:spTree>
    <p:extLst>
      <p:ext uri="{BB962C8B-B14F-4D97-AF65-F5344CB8AC3E}">
        <p14:creationId xmlns:p14="http://schemas.microsoft.com/office/powerpoint/2010/main" val="108076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19084" y="228600"/>
            <a:ext cx="8920316" cy="990600"/>
          </a:xfrm>
        </p:spPr>
        <p:txBody>
          <a:bodyPr>
            <a:noAutofit/>
          </a:bodyPr>
          <a:lstStyle/>
          <a:p>
            <a:r>
              <a:rPr lang="en-US" altLang="ur-PK" sz="4400" dirty="0"/>
              <a:t>Disruptive Technology: </a:t>
            </a:r>
            <a:br>
              <a:rPr lang="en-US" altLang="ur-PK" sz="4400" dirty="0"/>
            </a:br>
            <a:r>
              <a:rPr lang="en-US" altLang="ur-PK" sz="4400" dirty="0"/>
              <a:t>Famous Incorrect Predictions</a:t>
            </a:r>
          </a:p>
        </p:txBody>
      </p:sp>
      <p:sp>
        <p:nvSpPr>
          <p:cNvPr id="59395" name="Rectangle 3"/>
          <p:cNvSpPr>
            <a:spLocks noGrp="1" noChangeArrowheads="1"/>
          </p:cNvSpPr>
          <p:nvPr>
            <p:ph type="body" sz="half" idx="1"/>
          </p:nvPr>
        </p:nvSpPr>
        <p:spPr>
          <a:xfrm>
            <a:off x="1312606" y="1066800"/>
            <a:ext cx="9355394" cy="5486400"/>
          </a:xfrm>
        </p:spPr>
        <p:txBody>
          <a:bodyPr>
            <a:normAutofit/>
          </a:bodyPr>
          <a:lstStyle/>
          <a:p>
            <a:pPr marL="171450" indent="0">
              <a:buNone/>
            </a:pPr>
            <a:endParaRPr lang="en-US" altLang="ur-PK" sz="1000" b="1" i="1" dirty="0"/>
          </a:p>
          <a:p>
            <a:pPr marL="171450" indent="0">
              <a:buNone/>
            </a:pPr>
            <a:r>
              <a:rPr lang="en-US" altLang="ur-PK" sz="2400" b="1" i="1" dirty="0"/>
              <a:t>“The wireless music box has no imaginable commercial value.  Who would pay for a message sent to nobody in particular?” Response of Associates of David Sarnoff, when invited to invest in radio</a:t>
            </a:r>
          </a:p>
          <a:p>
            <a:pPr marL="171450" indent="0">
              <a:buNone/>
            </a:pPr>
            <a:endParaRPr lang="en-US" altLang="ur-PK" sz="1000" b="1" i="1" dirty="0"/>
          </a:p>
          <a:p>
            <a:pPr marL="171450" indent="0">
              <a:buNone/>
            </a:pPr>
            <a:r>
              <a:rPr lang="en-US" altLang="ur-PK" sz="2400" b="1" i="1" dirty="0"/>
              <a:t>“I think there is a market for about five computers.”</a:t>
            </a:r>
          </a:p>
          <a:p>
            <a:pPr marL="171450" indent="0">
              <a:buNone/>
            </a:pPr>
            <a:r>
              <a:rPr lang="en-US" altLang="ur-PK" sz="2400" b="1" i="1" dirty="0"/>
              <a:t>Thomas Watson, Sr. Founder of IBM, 1943</a:t>
            </a:r>
          </a:p>
          <a:p>
            <a:pPr marL="171450" indent="0"/>
            <a:endParaRPr lang="en-US" altLang="ur-PK" sz="1000" b="1" i="1" dirty="0"/>
          </a:p>
          <a:p>
            <a:pPr marL="171450" indent="0">
              <a:buNone/>
            </a:pPr>
            <a:r>
              <a:rPr lang="en-US" altLang="ur-PK" sz="2400" b="1" i="1" dirty="0"/>
              <a:t>“There is no reason anyone would want a computer in their home.” Ken Olsen, President and Founder of Digital Equipment Corp., 1977</a:t>
            </a:r>
          </a:p>
          <a:p>
            <a:pPr marL="171450" indent="0">
              <a:buNone/>
            </a:pPr>
            <a:endParaRPr lang="en-US" altLang="ur-PK" sz="2400" b="1" i="1" dirty="0"/>
          </a:p>
          <a:p>
            <a:pPr marL="171450" indent="0">
              <a:buNone/>
            </a:pPr>
            <a:r>
              <a:rPr lang="en-US" altLang="ur-PK" sz="2400" b="1" i="1" dirty="0"/>
              <a:t>“640k ought to be enough for anybody” </a:t>
            </a:r>
            <a:br>
              <a:rPr lang="en-US" altLang="ur-PK" sz="2400" b="1" i="1" dirty="0"/>
            </a:br>
            <a:r>
              <a:rPr lang="en-US" altLang="ur-PK" sz="2400" b="1" i="1" dirty="0"/>
              <a:t> Attributed to Bill Gates in 1981</a:t>
            </a:r>
            <a:r>
              <a:rPr lang="en-US" altLang="ur-PK" sz="2400" dirty="0"/>
              <a:t> </a:t>
            </a:r>
          </a:p>
        </p:txBody>
      </p:sp>
    </p:spTree>
    <p:extLst>
      <p:ext uri="{BB962C8B-B14F-4D97-AF65-F5344CB8AC3E}">
        <p14:creationId xmlns:p14="http://schemas.microsoft.com/office/powerpoint/2010/main" val="77200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ur-PK" smtClean="0"/>
              <a:t>Data Generation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C96AEF-703E-4646-9DE4-C4A7392F8D9B}" type="slidenum">
              <a:rPr lang="en-GB" altLang="ur-PK">
                <a:latin typeface="Verdana" panose="020B0604030504040204" pitchFamily="34" charset="0"/>
              </a:rPr>
              <a:pPr eaLnBrk="1" hangingPunct="1"/>
              <a:t>50</a:t>
            </a:fld>
            <a:endParaRPr lang="en-GB" altLang="ur-PK">
              <a:latin typeface="Verdana" panose="020B0604030504040204" pitchFamily="34" charset="0"/>
            </a:endParaRP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9253" y="1902538"/>
            <a:ext cx="9599521" cy="353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111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24128" y="54274"/>
            <a:ext cx="9720072" cy="1499616"/>
          </a:xfrm>
        </p:spPr>
        <p:txBody>
          <a:bodyPr/>
          <a:lstStyle/>
          <a:p>
            <a:r>
              <a:rPr lang="en-GB" altLang="ur-PK" dirty="0" smtClean="0"/>
              <a:t>Internet of </a:t>
            </a:r>
            <a:r>
              <a:rPr lang="en-GB" altLang="ur-PK" dirty="0" smtClean="0"/>
              <a:t>Things</a:t>
            </a:r>
            <a:endParaRPr lang="en-GB" altLang="ur-PK"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21AD3F-B64E-43AA-930E-6D4912C6F9D6}" type="slidenum">
              <a:rPr lang="en-GB" altLang="ur-PK">
                <a:latin typeface="Verdana" panose="020B0604030504040204" pitchFamily="34" charset="0"/>
              </a:rPr>
              <a:pPr eaLnBrk="1" hangingPunct="1"/>
              <a:t>51</a:t>
            </a:fld>
            <a:endParaRPr lang="en-GB" altLang="ur-PK">
              <a:latin typeface="Verdana" panose="020B0604030504040204" pitchFamily="34" charset="0"/>
            </a:endParaRPr>
          </a:p>
        </p:txBody>
      </p:sp>
      <p:pic>
        <p:nvPicPr>
          <p:cNvPr id="22532" name="Picture 2" descr="Big Data, Internet of Things, IOT,M2M, Machine to Machine, Wearable Technology, Data Scie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933" y="1126261"/>
            <a:ext cx="72564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1574801" y="6529388"/>
            <a:ext cx="1641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ur-PK" sz="800"/>
              <a:t>Image courtesy: Wilgengebroed</a:t>
            </a:r>
          </a:p>
        </p:txBody>
      </p:sp>
    </p:spTree>
    <p:extLst>
      <p:ext uri="{BB962C8B-B14F-4D97-AF65-F5344CB8AC3E}">
        <p14:creationId xmlns:p14="http://schemas.microsoft.com/office/powerpoint/2010/main" val="2822048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ur-PK" dirty="0" smtClean="0"/>
              <a:t>Interesting Topics</a:t>
            </a:r>
            <a:endParaRPr lang="en-GB" altLang="ur-PK" dirty="0" smtClean="0"/>
          </a:p>
        </p:txBody>
      </p:sp>
      <p:sp>
        <p:nvSpPr>
          <p:cNvPr id="23555" name="Content Placeholder 2"/>
          <p:cNvSpPr>
            <a:spLocks noGrp="1"/>
          </p:cNvSpPr>
          <p:nvPr>
            <p:ph idx="1"/>
          </p:nvPr>
        </p:nvSpPr>
        <p:spPr/>
        <p:txBody>
          <a:bodyPr>
            <a:normAutofit lnSpcReduction="10000"/>
          </a:bodyPr>
          <a:lstStyle/>
          <a:p>
            <a:r>
              <a:rPr lang="en-GB" altLang="ur-PK" sz="2000">
                <a:solidFill>
                  <a:srgbClr val="0000FF"/>
                </a:solidFill>
              </a:rPr>
              <a:t>Cyber-Physical systems, smart devices, sensors and actuators</a:t>
            </a:r>
          </a:p>
          <a:p>
            <a:r>
              <a:rPr lang="en-GB" altLang="ur-PK" sz="2000">
                <a:solidFill>
                  <a:srgbClr val="0000FF"/>
                </a:solidFill>
              </a:rPr>
              <a:t>Key applications, protocols and architectures </a:t>
            </a:r>
          </a:p>
          <a:p>
            <a:r>
              <a:rPr lang="en-GB" altLang="ur-PK" sz="2000">
                <a:solidFill>
                  <a:srgbClr val="0000FF"/>
                </a:solidFill>
              </a:rPr>
              <a:t>Networks and Communications (Wireless Multi-hop Networks (WMN), Mobile Ad-hoc Networks (MANET), Wireless Sensor Networks (WSN))</a:t>
            </a:r>
            <a:r>
              <a:rPr lang="en-GB" altLang="ur-PK" sz="2000"/>
              <a:t> </a:t>
            </a:r>
          </a:p>
          <a:p>
            <a:r>
              <a:rPr lang="en-GB" altLang="ur-PK" sz="2000">
                <a:solidFill>
                  <a:srgbClr val="0000FF"/>
                </a:solidFill>
              </a:rPr>
              <a:t>Reliability, Security, Privacy and Trust issues and solutions</a:t>
            </a:r>
            <a:br>
              <a:rPr lang="en-GB" altLang="ur-PK" sz="2000">
                <a:solidFill>
                  <a:srgbClr val="0000FF"/>
                </a:solidFill>
              </a:rPr>
            </a:br>
            <a:r>
              <a:rPr lang="en-GB" altLang="ur-PK" sz="2000">
                <a:solidFill>
                  <a:srgbClr val="0000FF"/>
                </a:solidFill>
              </a:rPr>
              <a:t> </a:t>
            </a:r>
            <a:endParaRPr lang="en-GB" altLang="ur-PK" sz="2000"/>
          </a:p>
          <a:p>
            <a:r>
              <a:rPr lang="en-GB" altLang="ur-PK" sz="2000">
                <a:solidFill>
                  <a:srgbClr val="006600"/>
                </a:solidFill>
              </a:rPr>
              <a:t>Software platforms and services </a:t>
            </a:r>
          </a:p>
          <a:p>
            <a:r>
              <a:rPr lang="en-GB" altLang="ur-PK" sz="2000">
                <a:solidFill>
                  <a:srgbClr val="006600"/>
                </a:solidFill>
              </a:rPr>
              <a:t>Intelligent Data Processing and Semantic technologies </a:t>
            </a:r>
          </a:p>
          <a:p>
            <a:r>
              <a:rPr lang="en-GB" altLang="ur-PK" sz="2000">
                <a:solidFill>
                  <a:srgbClr val="006600"/>
                </a:solidFill>
              </a:rPr>
              <a:t>Connecting things to the Web </a:t>
            </a:r>
          </a:p>
          <a:p>
            <a:r>
              <a:rPr lang="en-GB" altLang="ur-PK" sz="2000">
                <a:solidFill>
                  <a:srgbClr val="006600"/>
                </a:solidFill>
              </a:rPr>
              <a:t>Applications, system models, Standards, and Physical-Cyber-Social systems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5E044C-BA4F-4BC7-827E-3F8438F656DF}" type="slidenum">
              <a:rPr lang="en-GB" altLang="ur-PK">
                <a:latin typeface="Verdana" panose="020B0604030504040204" pitchFamily="34" charset="0"/>
              </a:rPr>
              <a:pPr eaLnBrk="1" hangingPunct="1"/>
              <a:t>52</a:t>
            </a:fld>
            <a:endParaRPr lang="en-GB" altLang="ur-PK">
              <a:latin typeface="Verdana" panose="020B0604030504040204" pitchFamily="34" charset="0"/>
            </a:endParaRPr>
          </a:p>
        </p:txBody>
      </p:sp>
    </p:spTree>
    <p:extLst>
      <p:ext uri="{BB962C8B-B14F-4D97-AF65-F5344CB8AC3E}">
        <p14:creationId xmlns:p14="http://schemas.microsoft.com/office/powerpoint/2010/main" val="1738210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ur-PK" smtClean="0"/>
              <a:t>Some of the related material</a:t>
            </a:r>
          </a:p>
        </p:txBody>
      </p:sp>
      <p:sp>
        <p:nvSpPr>
          <p:cNvPr id="28675" name="Content Placeholder 2"/>
          <p:cNvSpPr>
            <a:spLocks noGrp="1"/>
          </p:cNvSpPr>
          <p:nvPr>
            <p:ph idx="1"/>
          </p:nvPr>
        </p:nvSpPr>
        <p:spPr/>
        <p:txBody>
          <a:bodyPr/>
          <a:lstStyle/>
          <a:p>
            <a:r>
              <a:rPr lang="en-GB" altLang="ur-PK" smtClean="0"/>
              <a:t>Reading List: </a:t>
            </a:r>
          </a:p>
          <a:p>
            <a:pPr lvl="1"/>
            <a:r>
              <a:rPr lang="en-GB" altLang="ur-PK" smtClean="0">
                <a:hlinkClick r:id="rId2"/>
              </a:rPr>
              <a:t>http://aspire.surrey.ac.uk/lists/35640FC8-892D-E309-E66C-F07C3D9BCB28.html</a:t>
            </a:r>
            <a:endParaRPr lang="en-GB" altLang="ur-PK" smtClean="0"/>
          </a:p>
          <a:p>
            <a:r>
              <a:rPr lang="en-US" altLang="ur-PK" sz="1800"/>
              <a:t>ETSI, Machine to Machine Communications</a:t>
            </a:r>
          </a:p>
          <a:p>
            <a:pPr lvl="1"/>
            <a:r>
              <a:rPr lang="en-US" altLang="ur-PK" sz="1400">
                <a:hlinkClick r:id="rId3"/>
              </a:rPr>
              <a:t>http://www.etsi.org/technologies-clusters/technologies/m2m</a:t>
            </a:r>
            <a:endParaRPr lang="en-US" altLang="ur-PK" sz="1400"/>
          </a:p>
          <a:p>
            <a:r>
              <a:rPr lang="en-US" altLang="ur-PK" sz="1800"/>
              <a:t>Machine-to-Machine Communications, OECD Library,</a:t>
            </a:r>
            <a:r>
              <a:rPr lang="en-US" altLang="ur-PK" smtClean="0"/>
              <a:t> </a:t>
            </a:r>
          </a:p>
          <a:p>
            <a:pPr lvl="1"/>
            <a:r>
              <a:rPr lang="en-US" altLang="ur-PK" sz="1400">
                <a:hlinkClick r:id="rId4"/>
              </a:rPr>
              <a:t>http://www.oecd-ilibrary.org/science-and-technology/machine-to-machine-communications_5k9gsh2gp043-en</a:t>
            </a:r>
            <a:endParaRPr lang="en-US" altLang="ur-PK" sz="1400"/>
          </a:p>
          <a:p>
            <a:r>
              <a:rPr lang="en-US" altLang="ur-PK" sz="1800"/>
              <a:t>W3C Semantic Sensor Networks</a:t>
            </a:r>
          </a:p>
          <a:p>
            <a:pPr lvl="1"/>
            <a:r>
              <a:rPr lang="en-US" altLang="ur-PK" sz="1400">
                <a:hlinkClick r:id="rId5"/>
              </a:rPr>
              <a:t>http://www.w3.org/2005/Incubator/ssn/XGR-ssn-20110628/</a:t>
            </a:r>
            <a:endParaRPr lang="en-US" altLang="ur-PK" sz="1400"/>
          </a:p>
          <a:p>
            <a:endParaRPr lang="en-GB" altLang="ur-PK"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DD9874-7585-4865-9BE5-93FA9605229E}" type="slidenum">
              <a:rPr lang="en-GB" altLang="ur-PK">
                <a:latin typeface="Verdana" panose="020B0604030504040204" pitchFamily="34" charset="0"/>
              </a:rPr>
              <a:pPr eaLnBrk="1" hangingPunct="1"/>
              <a:t>53</a:t>
            </a:fld>
            <a:endParaRPr lang="en-GB" altLang="ur-PK">
              <a:latin typeface="Verdana" panose="020B0604030504040204" pitchFamily="34" charset="0"/>
            </a:endParaRPr>
          </a:p>
        </p:txBody>
      </p:sp>
    </p:spTree>
    <p:extLst>
      <p:ext uri="{BB962C8B-B14F-4D97-AF65-F5344CB8AC3E}">
        <p14:creationId xmlns:p14="http://schemas.microsoft.com/office/powerpoint/2010/main" val="1596402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4243389" y="1955801"/>
            <a:ext cx="17351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000">
                <a:latin typeface="Tahoma" panose="020B0604030504040204" pitchFamily="34" charset="0"/>
              </a:rPr>
              <a:t>Q</a:t>
            </a:r>
          </a:p>
        </p:txBody>
      </p:sp>
      <p:sp>
        <p:nvSpPr>
          <p:cNvPr id="182275" name="Text Box 3"/>
          <p:cNvSpPr txBox="1">
            <a:spLocks noChangeArrowheads="1"/>
          </p:cNvSpPr>
          <p:nvPr/>
        </p:nvSpPr>
        <p:spPr bwMode="auto">
          <a:xfrm>
            <a:off x="6054725" y="2324101"/>
            <a:ext cx="173513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000">
                <a:latin typeface="Tahoma" panose="020B0604030504040204" pitchFamily="34" charset="0"/>
              </a:rPr>
              <a:t>A</a:t>
            </a:r>
          </a:p>
        </p:txBody>
      </p:sp>
      <p:sp>
        <p:nvSpPr>
          <p:cNvPr id="182276" name="Text Box 4"/>
          <p:cNvSpPr txBox="1">
            <a:spLocks noChangeArrowheads="1"/>
          </p:cNvSpPr>
          <p:nvPr/>
        </p:nvSpPr>
        <p:spPr bwMode="auto">
          <a:xfrm>
            <a:off x="5334000" y="2959101"/>
            <a:ext cx="1735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0000">
                <a:latin typeface="Tahoma" panose="020B0604030504040204" pitchFamily="34" charset="0"/>
              </a:rPr>
              <a:t>&amp;</a:t>
            </a:r>
            <a:endParaRPr lang="en-US" altLang="en-US" sz="15000">
              <a:latin typeface="Tahoma" panose="020B0604030504040204" pitchFamily="34" charset="0"/>
            </a:endParaRPr>
          </a:p>
        </p:txBody>
      </p:sp>
    </p:spTree>
    <p:extLst>
      <p:ext uri="{BB962C8B-B14F-4D97-AF65-F5344CB8AC3E}">
        <p14:creationId xmlns:p14="http://schemas.microsoft.com/office/powerpoint/2010/main" val="38075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0-#ppt_w/2"/>
                                          </p:val>
                                        </p:tav>
                                        <p:tav tm="100000">
                                          <p:val>
                                            <p:strVal val="#ppt_x"/>
                                          </p:val>
                                        </p:tav>
                                      </p:tavLst>
                                    </p:anim>
                                    <p:anim calcmode="lin" valueType="num">
                                      <p:cBhvr additive="base">
                                        <p:cTn id="8" dur="500" fill="hold"/>
                                        <p:tgtEl>
                                          <p:spTgt spid="1822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82276"/>
                                        </p:tgtEl>
                                        <p:attrNameLst>
                                          <p:attrName>style.visibility</p:attrName>
                                        </p:attrNameLst>
                                      </p:cBhvr>
                                      <p:to>
                                        <p:strVal val="visible"/>
                                      </p:to>
                                    </p:set>
                                    <p:anim calcmode="lin" valueType="num">
                                      <p:cBhvr additive="base">
                                        <p:cTn id="12" dur="500" fill="hold"/>
                                        <p:tgtEl>
                                          <p:spTgt spid="182276"/>
                                        </p:tgtEl>
                                        <p:attrNameLst>
                                          <p:attrName>ppt_x</p:attrName>
                                        </p:attrNameLst>
                                      </p:cBhvr>
                                      <p:tavLst>
                                        <p:tav tm="0">
                                          <p:val>
                                            <p:strVal val="#ppt_x"/>
                                          </p:val>
                                        </p:tav>
                                        <p:tav tm="100000">
                                          <p:val>
                                            <p:strVal val="#ppt_x"/>
                                          </p:val>
                                        </p:tav>
                                      </p:tavLst>
                                    </p:anim>
                                    <p:anim calcmode="lin" valueType="num">
                                      <p:cBhvr additive="base">
                                        <p:cTn id="13" dur="500" fill="hold"/>
                                        <p:tgtEl>
                                          <p:spTgt spid="1822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182275"/>
                                        </p:tgtEl>
                                        <p:attrNameLst>
                                          <p:attrName>style.visibility</p:attrName>
                                        </p:attrNameLst>
                                      </p:cBhvr>
                                      <p:to>
                                        <p:strVal val="visible"/>
                                      </p:to>
                                    </p:set>
                                    <p:anim calcmode="lin" valueType="num">
                                      <p:cBhvr additive="base">
                                        <p:cTn id="17" dur="500" fill="hold"/>
                                        <p:tgtEl>
                                          <p:spTgt spid="182275"/>
                                        </p:tgtEl>
                                        <p:attrNameLst>
                                          <p:attrName>ppt_x</p:attrName>
                                        </p:attrNameLst>
                                      </p:cBhvr>
                                      <p:tavLst>
                                        <p:tav tm="0">
                                          <p:val>
                                            <p:strVal val="1+#ppt_w/2"/>
                                          </p:val>
                                        </p:tav>
                                        <p:tav tm="100000">
                                          <p:val>
                                            <p:strVal val="#ppt_x"/>
                                          </p:val>
                                        </p:tav>
                                      </p:tavLst>
                                    </p:anim>
                                    <p:anim calcmode="lin" valueType="num">
                                      <p:cBhvr additive="base">
                                        <p:cTn id="18" dur="500" fill="hold"/>
                                        <p:tgtEl>
                                          <p:spTgt spid="1822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utoUpdateAnimBg="0"/>
      <p:bldP spid="18227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a:t>
            </a:r>
            <a:endParaRPr lang="ur-PK" dirty="0"/>
          </a:p>
        </p:txBody>
      </p:sp>
      <p:sp>
        <p:nvSpPr>
          <p:cNvPr id="3" name="Content Placeholder 2"/>
          <p:cNvSpPr>
            <a:spLocks noGrp="1"/>
          </p:cNvSpPr>
          <p:nvPr>
            <p:ph idx="1"/>
          </p:nvPr>
        </p:nvSpPr>
        <p:spPr/>
        <p:txBody>
          <a:bodyPr>
            <a:normAutofit/>
          </a:bodyPr>
          <a:lstStyle/>
          <a:p>
            <a:pPr lvl="1"/>
            <a:r>
              <a:rPr lang="en-US" sz="3600" dirty="0" smtClean="0"/>
              <a:t>Answer the Question in </a:t>
            </a:r>
            <a:r>
              <a:rPr lang="en-US" sz="3600" dirty="0">
                <a:solidFill>
                  <a:srgbClr val="FF0000"/>
                </a:solidFill>
              </a:rPr>
              <a:t>Red</a:t>
            </a:r>
            <a:r>
              <a:rPr lang="en-US" sz="3600" dirty="0" smtClean="0"/>
              <a:t> on Slide 21 with reference to source of information</a:t>
            </a:r>
          </a:p>
          <a:p>
            <a:pPr lvl="1"/>
            <a:r>
              <a:rPr lang="en-US" sz="3600" dirty="0" smtClean="0"/>
              <a:t>Explain the terms highlighted in </a:t>
            </a:r>
            <a:r>
              <a:rPr lang="en-US" sz="3600" dirty="0" smtClean="0">
                <a:solidFill>
                  <a:srgbClr val="FF0000"/>
                </a:solidFill>
              </a:rPr>
              <a:t>Red </a:t>
            </a:r>
            <a:r>
              <a:rPr lang="en-US" sz="3600" dirty="0" smtClean="0"/>
              <a:t>in Slide 39</a:t>
            </a:r>
            <a:endParaRPr lang="ur-PK" sz="3600" dirty="0"/>
          </a:p>
        </p:txBody>
      </p:sp>
    </p:spTree>
    <p:extLst>
      <p:ext uri="{BB962C8B-B14F-4D97-AF65-F5344CB8AC3E}">
        <p14:creationId xmlns:p14="http://schemas.microsoft.com/office/powerpoint/2010/main" val="1746883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94619" y="98321"/>
            <a:ext cx="8305800" cy="1219200"/>
          </a:xfrm>
        </p:spPr>
        <p:txBody>
          <a:bodyPr>
            <a:normAutofit/>
          </a:bodyPr>
          <a:lstStyle/>
          <a:p>
            <a:r>
              <a:rPr lang="en-US" altLang="ur-PK" sz="4400" dirty="0"/>
              <a:t>Disruptive Technology: </a:t>
            </a:r>
            <a:br>
              <a:rPr lang="en-US" altLang="ur-PK" sz="4400" dirty="0"/>
            </a:br>
            <a:r>
              <a:rPr lang="en-US" altLang="ur-PK" sz="4400" dirty="0"/>
              <a:t>Famous Incorrect Predictions</a:t>
            </a:r>
          </a:p>
        </p:txBody>
      </p:sp>
      <p:sp>
        <p:nvSpPr>
          <p:cNvPr id="69635" name="Rectangle 3"/>
          <p:cNvSpPr>
            <a:spLocks noGrp="1" noChangeArrowheads="1"/>
          </p:cNvSpPr>
          <p:nvPr>
            <p:ph type="body" sz="half" idx="1"/>
          </p:nvPr>
        </p:nvSpPr>
        <p:spPr>
          <a:xfrm>
            <a:off x="569041" y="1317521"/>
            <a:ext cx="11509887" cy="5486400"/>
          </a:xfrm>
        </p:spPr>
        <p:txBody>
          <a:bodyPr>
            <a:normAutofit/>
          </a:bodyPr>
          <a:lstStyle/>
          <a:p>
            <a:pPr marL="171450" indent="0">
              <a:buNone/>
            </a:pPr>
            <a:endParaRPr lang="en-US" altLang="ur-PK" sz="800" b="1" i="1" dirty="0"/>
          </a:p>
          <a:p>
            <a:pPr marL="171450" indent="0"/>
            <a:r>
              <a:rPr lang="en-US" altLang="ur-PK" sz="1800" b="1" i="1" dirty="0"/>
              <a:t>A cookie store is a bad idea. Besides, the market research reports say America likes crispy cookies, not soft and chewy cookies like you </a:t>
            </a:r>
            <a:r>
              <a:rPr lang="en-US" altLang="ur-PK" sz="1800" b="1" i="1" dirty="0" smtClean="0"/>
              <a:t>make</a:t>
            </a:r>
            <a:r>
              <a:rPr lang="en-US" altLang="ur-PK" sz="1800" b="1" i="1" dirty="0"/>
              <a:t>. --Response to Debbi Fields' idea of starting Mrs. Fields' Cookies.</a:t>
            </a:r>
          </a:p>
          <a:p>
            <a:pPr marL="171450" indent="0">
              <a:buNone/>
            </a:pPr>
            <a:endParaRPr lang="en-US" altLang="ur-PK" sz="1800" b="1" i="1" dirty="0"/>
          </a:p>
          <a:p>
            <a:pPr marL="171450" indent="0"/>
            <a:r>
              <a:rPr lang="en-US" altLang="ur-PK" sz="1800" b="1" i="1" dirty="0"/>
              <a:t>Airplanes are interesting toys but of no military value. --</a:t>
            </a:r>
            <a:r>
              <a:rPr lang="en-US" altLang="ur-PK" sz="1800" b="1" i="1" dirty="0" err="1"/>
              <a:t>Marechal</a:t>
            </a:r>
            <a:r>
              <a:rPr lang="en-US" altLang="ur-PK" sz="1800" b="1" i="1" dirty="0"/>
              <a:t> Ferdinand Foch, Professor of Strategy, </a:t>
            </a:r>
            <a:r>
              <a:rPr lang="en-US" altLang="ur-PK" sz="1800" b="1" i="1" dirty="0" err="1"/>
              <a:t>Ecole</a:t>
            </a:r>
            <a:r>
              <a:rPr lang="en-US" altLang="ur-PK" sz="1800" b="1" i="1" dirty="0"/>
              <a:t> </a:t>
            </a:r>
            <a:r>
              <a:rPr lang="en-US" altLang="ur-PK" sz="1800" b="1" i="1" dirty="0" err="1"/>
              <a:t>Superieure</a:t>
            </a:r>
            <a:r>
              <a:rPr lang="en-US" altLang="ur-PK" sz="1800" b="1" i="1" dirty="0"/>
              <a:t> de </a:t>
            </a:r>
            <a:r>
              <a:rPr lang="en-US" altLang="ur-PK" sz="1800" b="1" i="1" dirty="0" smtClean="0"/>
              <a:t>Guerre (</a:t>
            </a:r>
            <a:r>
              <a:rPr lang="en-US" sz="1800" dirty="0">
                <a:hlinkClick r:id="rId3" tooltip="Royal Military Academy (Belgium)"/>
              </a:rPr>
              <a:t>Royal Military Academy (Belgium</a:t>
            </a:r>
            <a:r>
              <a:rPr lang="en-US" sz="1800" dirty="0" smtClean="0">
                <a:hlinkClick r:id="rId3" tooltip="Royal Military Academy (Belgium)"/>
              </a:rPr>
              <a:t>)</a:t>
            </a:r>
            <a:r>
              <a:rPr lang="en-US" sz="1800" dirty="0" smtClean="0"/>
              <a:t>)</a:t>
            </a:r>
            <a:r>
              <a:rPr lang="en-US" altLang="ur-PK" sz="1800" b="1" i="1" dirty="0" smtClean="0"/>
              <a:t>.</a:t>
            </a:r>
            <a:endParaRPr lang="en-US" altLang="ur-PK" sz="1800" b="1" i="1" dirty="0"/>
          </a:p>
          <a:p>
            <a:pPr marL="171450" indent="0"/>
            <a:endParaRPr lang="en-US" altLang="ur-PK" sz="1800" b="1" i="1" dirty="0"/>
          </a:p>
          <a:p>
            <a:pPr marL="171450" indent="0"/>
            <a:r>
              <a:rPr lang="en-US" altLang="ur-PK" sz="1800" b="1" i="1" dirty="0"/>
              <a:t>But what ... is it good for? --Engineer at the Advanced Computing Systems Division of IBM, 1968, commenting on the microchip.</a:t>
            </a:r>
          </a:p>
          <a:p>
            <a:pPr marL="171450" indent="0">
              <a:buNone/>
            </a:pPr>
            <a:r>
              <a:rPr lang="en-US" altLang="ur-PK" sz="1800" b="1" i="1" dirty="0"/>
              <a:t>Computers in the future may weigh no more than 1.5 tons. --Popular Mechanics, forecasting the relentless march of science, 1949</a:t>
            </a:r>
          </a:p>
          <a:p>
            <a:pPr marL="171450" indent="0"/>
            <a:endParaRPr lang="en-US" altLang="ur-PK" sz="1800" b="1" i="1" dirty="0"/>
          </a:p>
          <a:p>
            <a:pPr marL="171450" indent="0"/>
            <a:r>
              <a:rPr lang="en-US" altLang="ur-PK" sz="1800" b="1" i="1" dirty="0"/>
              <a:t>Drill for oil? You mean drill into the ground to try and find oil? You're crazy. --Drillers who Edwin L. Drake tried to enlist to his project to drill for oil in 1859.</a:t>
            </a:r>
          </a:p>
          <a:p>
            <a:pPr marL="171450" indent="0"/>
            <a:endParaRPr lang="en-US" altLang="ur-PK" sz="1800" b="1" i="1" dirty="0"/>
          </a:p>
          <a:p>
            <a:pPr marL="171450" indent="0"/>
            <a:r>
              <a:rPr lang="en-US" altLang="ur-PK" sz="1800" b="1" i="1" dirty="0"/>
              <a:t>Everything that can be invented has been invented. --Charles H. </a:t>
            </a:r>
            <a:r>
              <a:rPr lang="en-US" altLang="ur-PK" sz="1800" b="1" i="1" dirty="0" err="1"/>
              <a:t>Duell</a:t>
            </a:r>
            <a:r>
              <a:rPr lang="en-US" altLang="ur-PK" sz="1800" b="1" i="1" dirty="0"/>
              <a:t>, Commissioner, U.S. Office of Patents, 1899.</a:t>
            </a:r>
          </a:p>
        </p:txBody>
      </p:sp>
      <p:graphicFrame>
        <p:nvGraphicFramePr>
          <p:cNvPr id="69645" name="Group 13"/>
          <p:cNvGraphicFramePr>
            <a:graphicFrameLocks noGrp="1"/>
          </p:cNvGraphicFramePr>
          <p:nvPr/>
        </p:nvGraphicFramePr>
        <p:xfrm>
          <a:off x="1524000" y="0"/>
          <a:ext cx="208280" cy="396240"/>
        </p:xfrm>
        <a:graphic>
          <a:graphicData uri="http://schemas.openxmlformats.org/drawingml/2006/table">
            <a:tbl>
              <a:tblPr/>
              <a:tblGrid>
                <a:gridCol w="208280"/>
              </a:tblGrid>
              <a:tr h="0">
                <a:tc>
                  <a:txBody>
                    <a:bodyPr/>
                    <a:lstStyle>
                      <a:lvl1pPr>
                        <a:spcBef>
                          <a:spcPct val="20000"/>
                        </a:spcBef>
                        <a:defRPr sz="2000">
                          <a:solidFill>
                            <a:srgbClr val="000000"/>
                          </a:solidFill>
                          <a:latin typeface="Tahoma" panose="020B0604030504040204" pitchFamily="34" charset="0"/>
                        </a:defRPr>
                      </a:lvl1pPr>
                      <a:lvl2pPr>
                        <a:spcBef>
                          <a:spcPct val="20000"/>
                        </a:spcBef>
                        <a:defRPr sz="2000">
                          <a:solidFill>
                            <a:srgbClr val="000000"/>
                          </a:solidFill>
                          <a:latin typeface="Tahoma" panose="020B0604030504040204" pitchFamily="34" charset="0"/>
                        </a:defRPr>
                      </a:lvl2pPr>
                      <a:lvl3pPr>
                        <a:spcBef>
                          <a:spcPct val="20000"/>
                        </a:spcBef>
                        <a:defRPr>
                          <a:solidFill>
                            <a:srgbClr val="000000"/>
                          </a:solidFill>
                          <a:latin typeface="Tahoma" panose="020B0604030504040204" pitchFamily="34" charset="0"/>
                        </a:defRPr>
                      </a:lvl3pPr>
                      <a:lvl4pPr>
                        <a:spcBef>
                          <a:spcPct val="20000"/>
                        </a:spcBef>
                        <a:defRPr sz="1600">
                          <a:solidFill>
                            <a:srgbClr val="000000"/>
                          </a:solidFill>
                          <a:latin typeface="Tahoma" panose="020B0604030504040204" pitchFamily="34" charset="0"/>
                        </a:defRPr>
                      </a:lvl4pPr>
                      <a:lvl5pPr>
                        <a:spcBef>
                          <a:spcPct val="20000"/>
                        </a:spcBef>
                        <a:defRPr sz="1600">
                          <a:solidFill>
                            <a:srgbClr val="000000"/>
                          </a:solidFill>
                          <a:latin typeface="Tahoma" panose="020B0604030504040204" pitchFamily="34" charset="0"/>
                        </a:defRPr>
                      </a:lvl5pPr>
                      <a:lvl6pPr algn="l" rtl="0" fontAlgn="base">
                        <a:spcBef>
                          <a:spcPct val="20000"/>
                        </a:spcBef>
                        <a:spcAft>
                          <a:spcPct val="0"/>
                        </a:spcAft>
                        <a:defRPr sz="1600">
                          <a:solidFill>
                            <a:srgbClr val="000000"/>
                          </a:solidFill>
                          <a:latin typeface="Tahoma" panose="020B0604030504040204" pitchFamily="34" charset="0"/>
                        </a:defRPr>
                      </a:lvl6pPr>
                      <a:lvl7pPr algn="l" rtl="0" fontAlgn="base">
                        <a:spcBef>
                          <a:spcPct val="20000"/>
                        </a:spcBef>
                        <a:spcAft>
                          <a:spcPct val="0"/>
                        </a:spcAft>
                        <a:defRPr sz="1600">
                          <a:solidFill>
                            <a:srgbClr val="000000"/>
                          </a:solidFill>
                          <a:latin typeface="Tahoma" panose="020B0604030504040204" pitchFamily="34" charset="0"/>
                        </a:defRPr>
                      </a:lvl7pPr>
                      <a:lvl8pPr algn="l" rtl="0" fontAlgn="base">
                        <a:spcBef>
                          <a:spcPct val="20000"/>
                        </a:spcBef>
                        <a:spcAft>
                          <a:spcPct val="0"/>
                        </a:spcAft>
                        <a:defRPr sz="1600">
                          <a:solidFill>
                            <a:srgbClr val="000000"/>
                          </a:solidFill>
                          <a:latin typeface="Tahoma" panose="020B0604030504040204" pitchFamily="34" charset="0"/>
                        </a:defRPr>
                      </a:lvl8pPr>
                      <a:lvl9pPr algn="l" rtl="0" fontAlgn="base">
                        <a:spcBef>
                          <a:spcPct val="20000"/>
                        </a:spcBef>
                        <a:spcAft>
                          <a:spcPct val="0"/>
                        </a:spcAft>
                        <a:defRPr sz="16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r-PK" altLang="ur-PK" sz="2000" b="0" i="0" u="none" strike="noStrike" cap="none" normalizeH="0" baseline="0" smtClean="0">
                        <a:ln>
                          <a:noFill/>
                        </a:ln>
                        <a:solidFill>
                          <a:srgbClr val="000000"/>
                        </a:solidFill>
                        <a:effectLst/>
                        <a:latin typeface="Tahoma" panose="020B0604030504040204"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9655" name="Group 23"/>
          <p:cNvGraphicFramePr>
            <a:graphicFrameLocks noGrp="1"/>
          </p:cNvGraphicFramePr>
          <p:nvPr/>
        </p:nvGraphicFramePr>
        <p:xfrm>
          <a:off x="1524000" y="0"/>
          <a:ext cx="208280" cy="396240"/>
        </p:xfrm>
        <a:graphic>
          <a:graphicData uri="http://schemas.openxmlformats.org/drawingml/2006/table">
            <a:tbl>
              <a:tblPr/>
              <a:tblGrid>
                <a:gridCol w="208280"/>
              </a:tblGrid>
              <a:tr h="0">
                <a:tc>
                  <a:txBody>
                    <a:bodyPr/>
                    <a:lstStyle>
                      <a:lvl1pPr>
                        <a:spcBef>
                          <a:spcPct val="20000"/>
                        </a:spcBef>
                        <a:defRPr sz="2000">
                          <a:solidFill>
                            <a:srgbClr val="000000"/>
                          </a:solidFill>
                          <a:latin typeface="Tahoma" panose="020B0604030504040204" pitchFamily="34" charset="0"/>
                        </a:defRPr>
                      </a:lvl1pPr>
                      <a:lvl2pPr>
                        <a:spcBef>
                          <a:spcPct val="20000"/>
                        </a:spcBef>
                        <a:defRPr sz="2000">
                          <a:solidFill>
                            <a:srgbClr val="000000"/>
                          </a:solidFill>
                          <a:latin typeface="Tahoma" panose="020B0604030504040204" pitchFamily="34" charset="0"/>
                        </a:defRPr>
                      </a:lvl2pPr>
                      <a:lvl3pPr>
                        <a:spcBef>
                          <a:spcPct val="20000"/>
                        </a:spcBef>
                        <a:defRPr>
                          <a:solidFill>
                            <a:srgbClr val="000000"/>
                          </a:solidFill>
                          <a:latin typeface="Tahoma" panose="020B0604030504040204" pitchFamily="34" charset="0"/>
                        </a:defRPr>
                      </a:lvl3pPr>
                      <a:lvl4pPr>
                        <a:spcBef>
                          <a:spcPct val="20000"/>
                        </a:spcBef>
                        <a:defRPr sz="1600">
                          <a:solidFill>
                            <a:srgbClr val="000000"/>
                          </a:solidFill>
                          <a:latin typeface="Tahoma" panose="020B0604030504040204" pitchFamily="34" charset="0"/>
                        </a:defRPr>
                      </a:lvl4pPr>
                      <a:lvl5pPr>
                        <a:spcBef>
                          <a:spcPct val="20000"/>
                        </a:spcBef>
                        <a:defRPr sz="1600">
                          <a:solidFill>
                            <a:srgbClr val="000000"/>
                          </a:solidFill>
                          <a:latin typeface="Tahoma" panose="020B0604030504040204" pitchFamily="34" charset="0"/>
                        </a:defRPr>
                      </a:lvl5pPr>
                      <a:lvl6pPr algn="l" rtl="0" fontAlgn="base">
                        <a:spcBef>
                          <a:spcPct val="20000"/>
                        </a:spcBef>
                        <a:spcAft>
                          <a:spcPct val="0"/>
                        </a:spcAft>
                        <a:defRPr sz="1600">
                          <a:solidFill>
                            <a:srgbClr val="000000"/>
                          </a:solidFill>
                          <a:latin typeface="Tahoma" panose="020B0604030504040204" pitchFamily="34" charset="0"/>
                        </a:defRPr>
                      </a:lvl6pPr>
                      <a:lvl7pPr algn="l" rtl="0" fontAlgn="base">
                        <a:spcBef>
                          <a:spcPct val="20000"/>
                        </a:spcBef>
                        <a:spcAft>
                          <a:spcPct val="0"/>
                        </a:spcAft>
                        <a:defRPr sz="1600">
                          <a:solidFill>
                            <a:srgbClr val="000000"/>
                          </a:solidFill>
                          <a:latin typeface="Tahoma" panose="020B0604030504040204" pitchFamily="34" charset="0"/>
                        </a:defRPr>
                      </a:lvl7pPr>
                      <a:lvl8pPr algn="l" rtl="0" fontAlgn="base">
                        <a:spcBef>
                          <a:spcPct val="20000"/>
                        </a:spcBef>
                        <a:spcAft>
                          <a:spcPct val="0"/>
                        </a:spcAft>
                        <a:defRPr sz="1600">
                          <a:solidFill>
                            <a:srgbClr val="000000"/>
                          </a:solidFill>
                          <a:latin typeface="Tahoma" panose="020B0604030504040204" pitchFamily="34" charset="0"/>
                        </a:defRPr>
                      </a:lvl8pPr>
                      <a:lvl9pPr algn="l" rtl="0" fontAlgn="base">
                        <a:spcBef>
                          <a:spcPct val="20000"/>
                        </a:spcBef>
                        <a:spcAft>
                          <a:spcPct val="0"/>
                        </a:spcAft>
                        <a:defRPr sz="16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r-PK" altLang="ur-PK" sz="2000" b="0" i="0" u="none" strike="noStrike" cap="none" normalizeH="0" baseline="0" smtClean="0">
                        <a:ln>
                          <a:noFill/>
                        </a:ln>
                        <a:solidFill>
                          <a:srgbClr val="000000"/>
                        </a:solidFill>
                        <a:effectLst/>
                        <a:latin typeface="Tahoma" panose="020B0604030504040204"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9665" name="Group 33"/>
          <p:cNvGraphicFramePr>
            <a:graphicFrameLocks noGrp="1"/>
          </p:cNvGraphicFramePr>
          <p:nvPr/>
        </p:nvGraphicFramePr>
        <p:xfrm>
          <a:off x="1524000" y="0"/>
          <a:ext cx="208280" cy="396240"/>
        </p:xfrm>
        <a:graphic>
          <a:graphicData uri="http://schemas.openxmlformats.org/drawingml/2006/table">
            <a:tbl>
              <a:tblPr/>
              <a:tblGrid>
                <a:gridCol w="208280"/>
              </a:tblGrid>
              <a:tr h="0">
                <a:tc>
                  <a:txBody>
                    <a:bodyPr/>
                    <a:lstStyle>
                      <a:lvl1pPr>
                        <a:spcBef>
                          <a:spcPct val="20000"/>
                        </a:spcBef>
                        <a:defRPr sz="2000">
                          <a:solidFill>
                            <a:srgbClr val="000000"/>
                          </a:solidFill>
                          <a:latin typeface="Tahoma" panose="020B0604030504040204" pitchFamily="34" charset="0"/>
                        </a:defRPr>
                      </a:lvl1pPr>
                      <a:lvl2pPr>
                        <a:spcBef>
                          <a:spcPct val="20000"/>
                        </a:spcBef>
                        <a:defRPr sz="2000">
                          <a:solidFill>
                            <a:srgbClr val="000000"/>
                          </a:solidFill>
                          <a:latin typeface="Tahoma" panose="020B0604030504040204" pitchFamily="34" charset="0"/>
                        </a:defRPr>
                      </a:lvl2pPr>
                      <a:lvl3pPr>
                        <a:spcBef>
                          <a:spcPct val="20000"/>
                        </a:spcBef>
                        <a:defRPr>
                          <a:solidFill>
                            <a:srgbClr val="000000"/>
                          </a:solidFill>
                          <a:latin typeface="Tahoma" panose="020B0604030504040204" pitchFamily="34" charset="0"/>
                        </a:defRPr>
                      </a:lvl3pPr>
                      <a:lvl4pPr>
                        <a:spcBef>
                          <a:spcPct val="20000"/>
                        </a:spcBef>
                        <a:defRPr sz="1600">
                          <a:solidFill>
                            <a:srgbClr val="000000"/>
                          </a:solidFill>
                          <a:latin typeface="Tahoma" panose="020B0604030504040204" pitchFamily="34" charset="0"/>
                        </a:defRPr>
                      </a:lvl4pPr>
                      <a:lvl5pPr>
                        <a:spcBef>
                          <a:spcPct val="20000"/>
                        </a:spcBef>
                        <a:defRPr sz="1600">
                          <a:solidFill>
                            <a:srgbClr val="000000"/>
                          </a:solidFill>
                          <a:latin typeface="Tahoma" panose="020B0604030504040204" pitchFamily="34" charset="0"/>
                        </a:defRPr>
                      </a:lvl5pPr>
                      <a:lvl6pPr algn="l" rtl="0" fontAlgn="base">
                        <a:spcBef>
                          <a:spcPct val="20000"/>
                        </a:spcBef>
                        <a:spcAft>
                          <a:spcPct val="0"/>
                        </a:spcAft>
                        <a:defRPr sz="1600">
                          <a:solidFill>
                            <a:srgbClr val="000000"/>
                          </a:solidFill>
                          <a:latin typeface="Tahoma" panose="020B0604030504040204" pitchFamily="34" charset="0"/>
                        </a:defRPr>
                      </a:lvl6pPr>
                      <a:lvl7pPr algn="l" rtl="0" fontAlgn="base">
                        <a:spcBef>
                          <a:spcPct val="20000"/>
                        </a:spcBef>
                        <a:spcAft>
                          <a:spcPct val="0"/>
                        </a:spcAft>
                        <a:defRPr sz="1600">
                          <a:solidFill>
                            <a:srgbClr val="000000"/>
                          </a:solidFill>
                          <a:latin typeface="Tahoma" panose="020B0604030504040204" pitchFamily="34" charset="0"/>
                        </a:defRPr>
                      </a:lvl7pPr>
                      <a:lvl8pPr algn="l" rtl="0" fontAlgn="base">
                        <a:spcBef>
                          <a:spcPct val="20000"/>
                        </a:spcBef>
                        <a:spcAft>
                          <a:spcPct val="0"/>
                        </a:spcAft>
                        <a:defRPr sz="1600">
                          <a:solidFill>
                            <a:srgbClr val="000000"/>
                          </a:solidFill>
                          <a:latin typeface="Tahoma" panose="020B0604030504040204" pitchFamily="34" charset="0"/>
                        </a:defRPr>
                      </a:lvl8pPr>
                      <a:lvl9pPr algn="l" rtl="0" fontAlgn="base">
                        <a:spcBef>
                          <a:spcPct val="20000"/>
                        </a:spcBef>
                        <a:spcAft>
                          <a:spcPct val="0"/>
                        </a:spcAft>
                        <a:defRPr sz="16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r-PK" altLang="ur-PK" sz="2000" b="0" i="0" u="none" strike="noStrike" cap="none" normalizeH="0" baseline="0" smtClean="0">
                        <a:ln>
                          <a:noFill/>
                        </a:ln>
                        <a:solidFill>
                          <a:srgbClr val="000000"/>
                        </a:solidFill>
                        <a:effectLst/>
                        <a:latin typeface="Tahoma" panose="020B0604030504040204"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69675" name="Group 43"/>
          <p:cNvGraphicFramePr>
            <a:graphicFrameLocks noGrp="1"/>
          </p:cNvGraphicFramePr>
          <p:nvPr/>
        </p:nvGraphicFramePr>
        <p:xfrm>
          <a:off x="1524000" y="0"/>
          <a:ext cx="208280" cy="396240"/>
        </p:xfrm>
        <a:graphic>
          <a:graphicData uri="http://schemas.openxmlformats.org/drawingml/2006/table">
            <a:tbl>
              <a:tblPr/>
              <a:tblGrid>
                <a:gridCol w="208280"/>
              </a:tblGrid>
              <a:tr h="0">
                <a:tc>
                  <a:txBody>
                    <a:bodyPr/>
                    <a:lstStyle>
                      <a:lvl1pPr>
                        <a:spcBef>
                          <a:spcPct val="20000"/>
                        </a:spcBef>
                        <a:defRPr sz="2000">
                          <a:solidFill>
                            <a:srgbClr val="000000"/>
                          </a:solidFill>
                          <a:latin typeface="Tahoma" panose="020B0604030504040204" pitchFamily="34" charset="0"/>
                        </a:defRPr>
                      </a:lvl1pPr>
                      <a:lvl2pPr>
                        <a:spcBef>
                          <a:spcPct val="20000"/>
                        </a:spcBef>
                        <a:defRPr sz="2000">
                          <a:solidFill>
                            <a:srgbClr val="000000"/>
                          </a:solidFill>
                          <a:latin typeface="Tahoma" panose="020B0604030504040204" pitchFamily="34" charset="0"/>
                        </a:defRPr>
                      </a:lvl2pPr>
                      <a:lvl3pPr>
                        <a:spcBef>
                          <a:spcPct val="20000"/>
                        </a:spcBef>
                        <a:defRPr>
                          <a:solidFill>
                            <a:srgbClr val="000000"/>
                          </a:solidFill>
                          <a:latin typeface="Tahoma" panose="020B0604030504040204" pitchFamily="34" charset="0"/>
                        </a:defRPr>
                      </a:lvl3pPr>
                      <a:lvl4pPr>
                        <a:spcBef>
                          <a:spcPct val="20000"/>
                        </a:spcBef>
                        <a:defRPr sz="1600">
                          <a:solidFill>
                            <a:srgbClr val="000000"/>
                          </a:solidFill>
                          <a:latin typeface="Tahoma" panose="020B0604030504040204" pitchFamily="34" charset="0"/>
                        </a:defRPr>
                      </a:lvl4pPr>
                      <a:lvl5pPr>
                        <a:spcBef>
                          <a:spcPct val="20000"/>
                        </a:spcBef>
                        <a:defRPr sz="1600">
                          <a:solidFill>
                            <a:srgbClr val="000000"/>
                          </a:solidFill>
                          <a:latin typeface="Tahoma" panose="020B0604030504040204" pitchFamily="34" charset="0"/>
                        </a:defRPr>
                      </a:lvl5pPr>
                      <a:lvl6pPr algn="l" rtl="0" fontAlgn="base">
                        <a:spcBef>
                          <a:spcPct val="20000"/>
                        </a:spcBef>
                        <a:spcAft>
                          <a:spcPct val="0"/>
                        </a:spcAft>
                        <a:defRPr sz="1600">
                          <a:solidFill>
                            <a:srgbClr val="000000"/>
                          </a:solidFill>
                          <a:latin typeface="Tahoma" panose="020B0604030504040204" pitchFamily="34" charset="0"/>
                        </a:defRPr>
                      </a:lvl6pPr>
                      <a:lvl7pPr algn="l" rtl="0" fontAlgn="base">
                        <a:spcBef>
                          <a:spcPct val="20000"/>
                        </a:spcBef>
                        <a:spcAft>
                          <a:spcPct val="0"/>
                        </a:spcAft>
                        <a:defRPr sz="1600">
                          <a:solidFill>
                            <a:srgbClr val="000000"/>
                          </a:solidFill>
                          <a:latin typeface="Tahoma" panose="020B0604030504040204" pitchFamily="34" charset="0"/>
                        </a:defRPr>
                      </a:lvl7pPr>
                      <a:lvl8pPr algn="l" rtl="0" fontAlgn="base">
                        <a:spcBef>
                          <a:spcPct val="20000"/>
                        </a:spcBef>
                        <a:spcAft>
                          <a:spcPct val="0"/>
                        </a:spcAft>
                        <a:defRPr sz="1600">
                          <a:solidFill>
                            <a:srgbClr val="000000"/>
                          </a:solidFill>
                          <a:latin typeface="Tahoma" panose="020B0604030504040204" pitchFamily="34" charset="0"/>
                        </a:defRPr>
                      </a:lvl8pPr>
                      <a:lvl9pPr algn="l" rtl="0" fontAlgn="base">
                        <a:spcBef>
                          <a:spcPct val="20000"/>
                        </a:spcBef>
                        <a:spcAft>
                          <a:spcPct val="0"/>
                        </a:spcAft>
                        <a:defRPr sz="1600">
                          <a:solidFill>
                            <a:srgbClr val="000000"/>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r-PK" altLang="ur-PK" sz="2000" b="0" i="0" u="none" strike="noStrike" cap="none" normalizeH="0" baseline="0" smtClean="0">
                        <a:ln>
                          <a:noFill/>
                        </a:ln>
                        <a:solidFill>
                          <a:srgbClr val="000000"/>
                        </a:solidFill>
                        <a:effectLst/>
                        <a:latin typeface="Tahoma" panose="020B0604030504040204"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564378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86348" y="228600"/>
            <a:ext cx="9053052" cy="990600"/>
          </a:xfrm>
        </p:spPr>
        <p:txBody>
          <a:bodyPr>
            <a:noAutofit/>
          </a:bodyPr>
          <a:lstStyle/>
          <a:p>
            <a:r>
              <a:rPr lang="en-US" altLang="ur-PK" sz="4400" dirty="0"/>
              <a:t>Disruptive Technology: </a:t>
            </a:r>
            <a:br>
              <a:rPr lang="en-US" altLang="ur-PK" sz="4400" dirty="0"/>
            </a:br>
            <a:r>
              <a:rPr lang="en-US" altLang="ur-PK" sz="4400" dirty="0"/>
              <a:t>Famous Incorrect Predictions</a:t>
            </a:r>
          </a:p>
        </p:txBody>
      </p:sp>
      <p:sp>
        <p:nvSpPr>
          <p:cNvPr id="61443" name="Rectangle 3"/>
          <p:cNvSpPr>
            <a:spLocks noGrp="1" noChangeArrowheads="1"/>
          </p:cNvSpPr>
          <p:nvPr>
            <p:ph type="body" sz="half" idx="1"/>
          </p:nvPr>
        </p:nvSpPr>
        <p:spPr>
          <a:xfrm>
            <a:off x="1386348" y="1219200"/>
            <a:ext cx="9281652" cy="5486400"/>
          </a:xfrm>
        </p:spPr>
        <p:txBody>
          <a:bodyPr>
            <a:noAutofit/>
          </a:bodyPr>
          <a:lstStyle/>
          <a:p>
            <a:pPr>
              <a:buFontTx/>
              <a:buNone/>
            </a:pPr>
            <a:endParaRPr lang="en-US" altLang="ur-PK" sz="1200" b="1" i="1" dirty="0"/>
          </a:p>
          <a:p>
            <a:r>
              <a:rPr lang="en-US" altLang="ur-PK" sz="3600" b="1" dirty="0"/>
              <a:t>People predict the future incorrectly because the “wrong” answer makes sense at the time</a:t>
            </a:r>
          </a:p>
          <a:p>
            <a:pPr lvl="1"/>
            <a:r>
              <a:rPr lang="en-US" altLang="ur-PK" sz="4400" dirty="0"/>
              <a:t>Watson could not have know about:</a:t>
            </a:r>
          </a:p>
          <a:p>
            <a:pPr lvl="2"/>
            <a:r>
              <a:rPr lang="en-US" altLang="ur-PK" sz="2400" dirty="0"/>
              <a:t>Miniaturization</a:t>
            </a:r>
          </a:p>
          <a:p>
            <a:pPr lvl="2"/>
            <a:r>
              <a:rPr lang="en-US" altLang="ur-PK" sz="2400" dirty="0"/>
              <a:t>Networking</a:t>
            </a:r>
          </a:p>
          <a:p>
            <a:pPr lvl="2"/>
            <a:r>
              <a:rPr lang="en-US" altLang="ur-PK" sz="2400" dirty="0"/>
              <a:t>The Internet</a:t>
            </a:r>
          </a:p>
          <a:p>
            <a:pPr lvl="2"/>
            <a:r>
              <a:rPr lang="en-US" altLang="ur-PK" sz="2400" dirty="0"/>
              <a:t>User friendly, graphical user interfaces </a:t>
            </a:r>
          </a:p>
          <a:p>
            <a:pPr lvl="2"/>
            <a:r>
              <a:rPr lang="en-US" altLang="ur-PK" sz="2400" dirty="0"/>
              <a:t>Falling costs of computer components</a:t>
            </a:r>
          </a:p>
          <a:p>
            <a:pPr>
              <a:buFontTx/>
              <a:buNone/>
            </a:pPr>
            <a:r>
              <a:rPr lang="en-US" altLang="ur-PK" sz="3600" dirty="0"/>
              <a:t>	</a:t>
            </a:r>
          </a:p>
        </p:txBody>
      </p:sp>
    </p:spTree>
    <p:extLst>
      <p:ext uri="{BB962C8B-B14F-4D97-AF65-F5344CB8AC3E}">
        <p14:creationId xmlns:p14="http://schemas.microsoft.com/office/powerpoint/2010/main" val="1733561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24128" y="128012"/>
            <a:ext cx="9720072" cy="1499616"/>
          </a:xfrm>
        </p:spPr>
        <p:txBody>
          <a:bodyPr/>
          <a:lstStyle/>
          <a:p>
            <a:r>
              <a:rPr lang="en-US" altLang="ur-PK" sz="3600" dirty="0"/>
              <a:t>Technologies</a:t>
            </a:r>
          </a:p>
        </p:txBody>
      </p:sp>
      <p:sp>
        <p:nvSpPr>
          <p:cNvPr id="46083" name="Rectangle 3"/>
          <p:cNvSpPr>
            <a:spLocks noGrp="1" noChangeArrowheads="1"/>
          </p:cNvSpPr>
          <p:nvPr>
            <p:ph type="body" idx="1"/>
          </p:nvPr>
        </p:nvSpPr>
        <p:spPr>
          <a:xfrm>
            <a:off x="914400" y="1219200"/>
            <a:ext cx="9296400" cy="5257800"/>
          </a:xfrm>
        </p:spPr>
        <p:txBody>
          <a:bodyPr>
            <a:normAutofit/>
          </a:bodyPr>
          <a:lstStyle/>
          <a:p>
            <a:pPr>
              <a:buClr>
                <a:srgbClr val="000000"/>
              </a:buClr>
            </a:pPr>
            <a:r>
              <a:rPr lang="en-US" altLang="ur-PK" sz="2800" b="1" i="1" dirty="0">
                <a:solidFill>
                  <a:srgbClr val="00B0F0"/>
                </a:solidFill>
              </a:rPr>
              <a:t>Sustaining</a:t>
            </a:r>
            <a:r>
              <a:rPr lang="en-US" altLang="ur-PK" sz="2800" b="1" dirty="0">
                <a:solidFill>
                  <a:srgbClr val="FF0000"/>
                </a:solidFill>
              </a:rPr>
              <a:t> </a:t>
            </a:r>
            <a:r>
              <a:rPr lang="en-US" altLang="ur-PK" sz="2800" dirty="0"/>
              <a:t>– Steady, linear  improvement of existing technology</a:t>
            </a:r>
          </a:p>
          <a:p>
            <a:pPr>
              <a:buClr>
                <a:srgbClr val="000000"/>
              </a:buClr>
            </a:pPr>
            <a:r>
              <a:rPr lang="en-US" altLang="ur-PK" sz="2800" b="1" i="1" dirty="0">
                <a:solidFill>
                  <a:srgbClr val="00B0F0"/>
                </a:solidFill>
              </a:rPr>
              <a:t>Disruptive</a:t>
            </a:r>
            <a:r>
              <a:rPr lang="en-US" altLang="ur-PK" sz="2800" b="1" dirty="0"/>
              <a:t> </a:t>
            </a:r>
            <a:r>
              <a:rPr lang="en-US" altLang="ur-PK" sz="2800" dirty="0"/>
              <a:t>– Introduction of  completely new approaches that have the potential to create a new industry or transform an existing </a:t>
            </a:r>
            <a:r>
              <a:rPr lang="en-US" altLang="ur-PK" sz="2800" dirty="0" smtClean="0"/>
              <a:t>one</a:t>
            </a:r>
          </a:p>
          <a:p>
            <a:pPr>
              <a:buClr>
                <a:srgbClr val="000000"/>
              </a:buClr>
            </a:pPr>
            <a:endParaRPr lang="en-US" altLang="ur-PK" sz="2800" dirty="0"/>
          </a:p>
          <a:p>
            <a:pPr lvl="1"/>
            <a:r>
              <a:rPr lang="en-US" altLang="ur-PK" sz="2400" dirty="0"/>
              <a:t>Revolutionary – radical innovations</a:t>
            </a:r>
          </a:p>
          <a:p>
            <a:pPr lvl="2"/>
            <a:r>
              <a:rPr lang="en-US" altLang="ur-PK" sz="1800" dirty="0"/>
              <a:t>digital photography, </a:t>
            </a:r>
            <a:r>
              <a:rPr lang="en-US" altLang="ur-PK" sz="1800" dirty="0" smtClean="0"/>
              <a:t>micro-bots</a:t>
            </a:r>
            <a:r>
              <a:rPr lang="en-US" altLang="ur-PK" sz="1800" dirty="0"/>
              <a:t>, high-temperature superconductors</a:t>
            </a:r>
          </a:p>
          <a:p>
            <a:pPr lvl="1"/>
            <a:r>
              <a:rPr lang="en-US" altLang="ur-PK" sz="2400" dirty="0"/>
              <a:t>Evolutionary – formed by the convergence of previously separate research areas</a:t>
            </a:r>
          </a:p>
          <a:p>
            <a:pPr lvl="2"/>
            <a:r>
              <a:rPr lang="en-US" altLang="ur-PK" sz="1800" dirty="0"/>
              <a:t>MRI imaging, faxing, electronic banking</a:t>
            </a:r>
            <a:endParaRPr lang="en-US" altLang="ur-PK" sz="1800" b="1" dirty="0"/>
          </a:p>
          <a:p>
            <a:endParaRPr lang="en-US" altLang="ur-PK" sz="2800" dirty="0"/>
          </a:p>
        </p:txBody>
      </p:sp>
    </p:spTree>
    <p:extLst>
      <p:ext uri="{BB962C8B-B14F-4D97-AF65-F5344CB8AC3E}">
        <p14:creationId xmlns:p14="http://schemas.microsoft.com/office/powerpoint/2010/main" val="4160456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ur-PK" dirty="0"/>
              <a:t>The Innovator’s Dilemma</a:t>
            </a:r>
          </a:p>
        </p:txBody>
      </p:sp>
      <p:sp>
        <p:nvSpPr>
          <p:cNvPr id="30723" name="Rectangle 3"/>
          <p:cNvSpPr>
            <a:spLocks noGrp="1" noChangeArrowheads="1"/>
          </p:cNvSpPr>
          <p:nvPr>
            <p:ph type="body" idx="1"/>
          </p:nvPr>
        </p:nvSpPr>
        <p:spPr>
          <a:xfrm>
            <a:off x="776748" y="1779636"/>
            <a:ext cx="8382000" cy="4911725"/>
          </a:xfrm>
        </p:spPr>
        <p:txBody>
          <a:bodyPr/>
          <a:lstStyle/>
          <a:p>
            <a:pPr>
              <a:buNone/>
              <a:tabLst>
                <a:tab pos="6061075" algn="l"/>
              </a:tabLst>
            </a:pPr>
            <a:r>
              <a:rPr lang="en-US" altLang="ur-PK" b="1" i="1" dirty="0">
                <a:solidFill>
                  <a:srgbClr val="00FFFF"/>
                </a:solidFill>
                <a:latin typeface="Verdana" panose="020B0604030504040204" pitchFamily="34" charset="0"/>
                <a:cs typeface="Courier New" panose="02070309020205020404" pitchFamily="49" charset="0"/>
              </a:rPr>
              <a:t>  </a:t>
            </a:r>
          </a:p>
          <a:p>
            <a:pPr>
              <a:buNone/>
              <a:tabLst>
                <a:tab pos="6061075" algn="l"/>
              </a:tabLst>
            </a:pPr>
            <a:r>
              <a:rPr lang="en-US" altLang="ur-PK" b="1" i="1" dirty="0">
                <a:solidFill>
                  <a:srgbClr val="00FFFF"/>
                </a:solidFill>
                <a:latin typeface="Verdana" panose="020B0604030504040204" pitchFamily="34" charset="0"/>
                <a:cs typeface="Courier New" panose="02070309020205020404" pitchFamily="49" charset="0"/>
              </a:rPr>
              <a:t>	</a:t>
            </a:r>
            <a:r>
              <a:rPr lang="en-US" altLang="ur-PK" b="1" i="1" dirty="0">
                <a:solidFill>
                  <a:srgbClr val="00B0F0"/>
                </a:solidFill>
                <a:effectLst>
                  <a:outerShdw blurRad="38100" dist="38100" dir="2700000" algn="tl">
                    <a:srgbClr val="C0C0C0"/>
                  </a:outerShdw>
                </a:effectLst>
                <a:latin typeface="Verdana" panose="020B0604030504040204" pitchFamily="34" charset="0"/>
                <a:cs typeface="Courier New" panose="02070309020205020404" pitchFamily="49" charset="0"/>
              </a:rPr>
              <a:t>The best of conventional good business practices can ultimately weaken a great firm</a:t>
            </a:r>
            <a:r>
              <a:rPr lang="en-US" altLang="ur-PK" b="1" dirty="0">
                <a:solidFill>
                  <a:srgbClr val="00B0F0"/>
                </a:solidFill>
              </a:rPr>
              <a:t> </a:t>
            </a:r>
          </a:p>
          <a:p>
            <a:pPr>
              <a:buNone/>
              <a:tabLst>
                <a:tab pos="6061075" algn="l"/>
              </a:tabLst>
            </a:pPr>
            <a:endParaRPr lang="en-US" altLang="ur-PK" b="1" dirty="0"/>
          </a:p>
          <a:p>
            <a:pPr>
              <a:buNone/>
              <a:tabLst>
                <a:tab pos="6061075" algn="l"/>
              </a:tabLst>
            </a:pPr>
            <a:r>
              <a:rPr lang="en-US" altLang="ur-PK" sz="2000" i="1" dirty="0"/>
              <a:t>	from “The Innovator’s Dilemma”, by Clayton M. Christensen, Harvard Business School Professor, on technological innovation and disruptive technologies</a:t>
            </a:r>
          </a:p>
          <a:p>
            <a:pPr>
              <a:buNone/>
              <a:tabLst>
                <a:tab pos="6061075" algn="l"/>
              </a:tabLst>
            </a:pPr>
            <a:endParaRPr lang="en-US" altLang="ur-PK" sz="2000" b="1" i="1" dirty="0">
              <a:solidFill>
                <a:srgbClr val="EAEAEA"/>
              </a:solidFill>
            </a:endParaRPr>
          </a:p>
          <a:p>
            <a:pPr>
              <a:buNone/>
              <a:tabLst>
                <a:tab pos="6061075" algn="l"/>
              </a:tabLst>
            </a:pPr>
            <a:endParaRPr lang="en-US" altLang="ur-PK" sz="2000" b="1" i="1" dirty="0">
              <a:solidFill>
                <a:srgbClr val="EAEAEA"/>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2" y="1503265"/>
            <a:ext cx="2695268" cy="3978729"/>
          </a:xfrm>
          <a:prstGeom prst="rect">
            <a:avLst/>
          </a:prstGeom>
        </p:spPr>
      </p:pic>
    </p:spTree>
    <p:extLst>
      <p:ext uri="{BB962C8B-B14F-4D97-AF65-F5344CB8AC3E}">
        <p14:creationId xmlns:p14="http://schemas.microsoft.com/office/powerpoint/2010/main" val="2952346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1794</TotalTime>
  <Words>2762</Words>
  <Application>Microsoft Office PowerPoint</Application>
  <PresentationFormat>Widescreen</PresentationFormat>
  <Paragraphs>380</Paragraphs>
  <Slides>55</Slides>
  <Notes>28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55</vt:i4>
      </vt:variant>
    </vt:vector>
  </HeadingPairs>
  <TitlesOfParts>
    <vt:vector size="71" baseType="lpstr">
      <vt:lpstr>MS Mincho</vt:lpstr>
      <vt:lpstr>MS PGothic</vt:lpstr>
      <vt:lpstr>MS PGothic</vt:lpstr>
      <vt:lpstr>Arial</vt:lpstr>
      <vt:lpstr>Calibri</vt:lpstr>
      <vt:lpstr>Comic Sans MS</vt:lpstr>
      <vt:lpstr>Courier New</vt:lpstr>
      <vt:lpstr>Script MT Bold</vt:lpstr>
      <vt:lpstr>Tahoma</vt:lpstr>
      <vt:lpstr>Times New Roman</vt:lpstr>
      <vt:lpstr>Tw Cen MT</vt:lpstr>
      <vt:lpstr>Tw Cen MT Condensed</vt:lpstr>
      <vt:lpstr>Verdana</vt:lpstr>
      <vt:lpstr>Wingdings</vt:lpstr>
      <vt:lpstr>Wingdings 3</vt:lpstr>
      <vt:lpstr>Integral</vt:lpstr>
      <vt:lpstr>Mobile Communication and Internet Technologies</vt:lpstr>
      <vt:lpstr>Module Aims</vt:lpstr>
      <vt:lpstr>What is disruptive technology?</vt:lpstr>
      <vt:lpstr>Disruptive Technology:  Famous Incorrect Predictions</vt:lpstr>
      <vt:lpstr>Disruptive Technology:  Famous Incorrect Predictions</vt:lpstr>
      <vt:lpstr>Disruptive Technology:  Famous Incorrect Predictions</vt:lpstr>
      <vt:lpstr>Disruptive Technology:  Famous Incorrect Predictions</vt:lpstr>
      <vt:lpstr>Technologies</vt:lpstr>
      <vt:lpstr>The Innovator’s Dilemma</vt:lpstr>
      <vt:lpstr>The Innovator’s Dilemma</vt:lpstr>
      <vt:lpstr>The Innovator’s Dilemma</vt:lpstr>
      <vt:lpstr>Dilemmas of Disruptive Technology</vt:lpstr>
      <vt:lpstr>Disruptive Technology</vt:lpstr>
      <vt:lpstr>Innovator’s Dilemma</vt:lpstr>
      <vt:lpstr>Disruptive Technologies</vt:lpstr>
      <vt:lpstr>Digital Equipment Corporation</vt:lpstr>
      <vt:lpstr>Technology Adoption Lifecycle Curve</vt:lpstr>
      <vt:lpstr>80/20 Rule</vt:lpstr>
      <vt:lpstr>2/10 Rule of Technology Adoption</vt:lpstr>
      <vt:lpstr>2/10 Rule of Technology Adoption</vt:lpstr>
      <vt:lpstr>Historical Disruptive Technologies</vt:lpstr>
      <vt:lpstr>It’s In The Timing</vt:lpstr>
      <vt:lpstr>Examples of Disruptive Tech.</vt:lpstr>
      <vt:lpstr>PowerPoint Presentation</vt:lpstr>
      <vt:lpstr>PowerPoint Presentation</vt:lpstr>
      <vt:lpstr>Historically:</vt:lpstr>
      <vt:lpstr>The World Pyramid</vt:lpstr>
      <vt:lpstr>The Pyramid</vt:lpstr>
      <vt:lpstr>PowerPoint Presentation</vt:lpstr>
      <vt:lpstr>Opportunities at the Bottom of the Pyramid</vt:lpstr>
      <vt:lpstr>Change of Mindset … </vt:lpstr>
      <vt:lpstr>Challenges</vt:lpstr>
      <vt:lpstr>PowerPoint Presentation</vt:lpstr>
      <vt:lpstr>Sensor devices are becoming widely available</vt:lpstr>
      <vt:lpstr>More “Things” are being connected </vt:lpstr>
      <vt:lpstr>People Connecting to Things</vt:lpstr>
      <vt:lpstr>Things Connecting to Things</vt:lpstr>
      <vt:lpstr>Wireless Sensor Networks (WSN)</vt:lpstr>
      <vt:lpstr>How are the networks changing?</vt:lpstr>
      <vt:lpstr>Future Networks</vt:lpstr>
      <vt:lpstr>“Thing” connected to the internet</vt:lpstr>
      <vt:lpstr>Internet of Things (IoT)</vt:lpstr>
      <vt:lpstr>Why should WE learn about IoT? </vt:lpstr>
      <vt:lpstr>Opportunities</vt:lpstr>
      <vt:lpstr>Technology trend</vt:lpstr>
      <vt:lpstr>Market growth</vt:lpstr>
      <vt:lpstr>Smart product sales</vt:lpstr>
      <vt:lpstr>Internet Connected devices</vt:lpstr>
      <vt:lpstr>Global Data Generation</vt:lpstr>
      <vt:lpstr>Data Generation</vt:lpstr>
      <vt:lpstr>Internet of Things</vt:lpstr>
      <vt:lpstr>Interesting Topics</vt:lpstr>
      <vt:lpstr>Some of the related material</vt:lpstr>
      <vt:lpstr>PowerPoint Presentation</vt:lpstr>
      <vt:lpstr>Assignment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Communication and Internet Technologies</dc:title>
  <dc:creator>Dr. Adeel Akram</dc:creator>
  <cp:lastModifiedBy>Dr. Adeel Akram</cp:lastModifiedBy>
  <cp:revision>52</cp:revision>
  <dcterms:created xsi:type="dcterms:W3CDTF">2014-08-26T11:32:24Z</dcterms:created>
  <dcterms:modified xsi:type="dcterms:W3CDTF">2014-09-23T15:57:19Z</dcterms:modified>
</cp:coreProperties>
</file>