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76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0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9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04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7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9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6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8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1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EC4FFB-1DEB-42F8-8F65-2C8E59F59C6F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B328-0E17-40CB-9131-172F923F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19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782" y="710822"/>
            <a:ext cx="6620968" cy="3329581"/>
          </a:xfrm>
        </p:spPr>
        <p:txBody>
          <a:bodyPr/>
          <a:lstStyle/>
          <a:p>
            <a:r>
              <a:rPr lang="en-US" sz="4800" dirty="0"/>
              <a:t>Process of Educational Planning in the Perspective of 18</a:t>
            </a:r>
            <a:r>
              <a:rPr lang="en-US" sz="4800" baseline="30000" dirty="0"/>
              <a:t>th</a:t>
            </a:r>
            <a:r>
              <a:rPr lang="en-US" sz="4800" dirty="0"/>
              <a:t> </a:t>
            </a:r>
            <a:r>
              <a:rPr lang="en-US" sz="4800" dirty="0" smtClean="0"/>
              <a:t>Amendment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cap="none" dirty="0" smtClean="0">
                <a:solidFill>
                  <a:schemeClr val="bg1"/>
                </a:solidFill>
              </a:rPr>
              <a:t>UET </a:t>
            </a:r>
            <a:r>
              <a:rPr lang="en-US" sz="2400" b="1" cap="none" smtClean="0">
                <a:solidFill>
                  <a:schemeClr val="bg1"/>
                </a:solidFill>
              </a:rPr>
              <a:t>Taxila</a:t>
            </a:r>
          </a:p>
          <a:p>
            <a:r>
              <a:rPr lang="en-US" sz="2400" b="1" cap="none" dirty="0" smtClean="0">
                <a:solidFill>
                  <a:schemeClr val="bg1"/>
                </a:solidFill>
              </a:rPr>
              <a:t>By Dr. </a:t>
            </a:r>
            <a:r>
              <a:rPr lang="en-US" sz="2400" b="1" cap="none" dirty="0" err="1" smtClean="0">
                <a:solidFill>
                  <a:schemeClr val="bg1"/>
                </a:solidFill>
              </a:rPr>
              <a:t>Saleem</a:t>
            </a:r>
            <a:endParaRPr lang="en-US" sz="2400" b="1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Share:-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Constitutional provisions regarding </a:t>
            </a:r>
            <a:r>
              <a:rPr lang="en-US" dirty="0"/>
              <a:t>E</a:t>
            </a:r>
            <a:r>
              <a:rPr lang="en-US" dirty="0" smtClean="0"/>
              <a:t>ducation and Literacy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Educational planning structure at national and provincial levels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Educational policy and planning provisions and processes pre and post 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Outline/salient features of a development plan/project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75297"/>
            <a:ext cx="7055380" cy="1400530"/>
          </a:xfrm>
        </p:spPr>
        <p:txBody>
          <a:bodyPr/>
          <a:lstStyle/>
          <a:p>
            <a:r>
              <a:rPr lang="en-US" sz="3600" dirty="0" smtClean="0"/>
              <a:t>Constitutional and Legal </a:t>
            </a:r>
            <a:r>
              <a:rPr lang="en-US" sz="3600" dirty="0"/>
              <a:t>P</a:t>
            </a:r>
            <a:r>
              <a:rPr lang="en-US" sz="3600" dirty="0" smtClean="0"/>
              <a:t>rovision regarding Education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93" y="2052925"/>
            <a:ext cx="6711654" cy="4195481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Principles of policy article 37(b)</a:t>
            </a:r>
          </a:p>
          <a:p>
            <a:pPr marL="457200" indent="-457200">
              <a:buFont typeface="+mj-lt"/>
              <a:buAutoNum type="romanUcPeriod"/>
            </a:pPr>
            <a:r>
              <a:rPr lang="en-US" dirty="0" smtClean="0"/>
              <a:t>Federal legislative list A and B</a:t>
            </a:r>
          </a:p>
          <a:p>
            <a:pPr marL="457200" indent="-457200">
              <a:buFont typeface="+mj-lt"/>
              <a:buAutoNum type="romanUcPeriod"/>
            </a:pPr>
            <a:r>
              <a:rPr lang="en-US" dirty="0" smtClean="0"/>
              <a:t>Concurrent list</a:t>
            </a:r>
          </a:p>
          <a:p>
            <a:pPr marL="457200" indent="-457200">
              <a:buFont typeface="+mj-lt"/>
              <a:buAutoNum type="romanUcPeriod"/>
            </a:pPr>
            <a:r>
              <a:rPr lang="en-US" dirty="0" smtClean="0"/>
              <a:t>Article 25(a) Free and Compulsory education for the children age group 5-16 years (Education a fundamental right)</a:t>
            </a:r>
          </a:p>
          <a:p>
            <a:pPr marL="457200" indent="-457200">
              <a:buFont typeface="+mj-lt"/>
              <a:buAutoNum type="romanUcPeriod"/>
            </a:pPr>
            <a:r>
              <a:rPr lang="en-US" dirty="0" smtClean="0"/>
              <a:t>Compulsory primary education acts and ordinances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romanUcPeriod"/>
            </a:pPr>
            <a:endParaRPr lang="en-US" dirty="0" smtClean="0"/>
          </a:p>
          <a:p>
            <a:pPr marL="457200" indent="-4572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212627" cy="1400530"/>
          </a:xfrm>
        </p:spPr>
        <p:txBody>
          <a:bodyPr/>
          <a:lstStyle/>
          <a:p>
            <a:r>
              <a:rPr lang="en-US" sz="3600" dirty="0" smtClean="0"/>
              <a:t>Educational Provision/Subjects on concurrent list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policy</a:t>
            </a:r>
          </a:p>
          <a:p>
            <a:r>
              <a:rPr lang="en-US" dirty="0" smtClean="0"/>
              <a:t>Education planning</a:t>
            </a:r>
          </a:p>
          <a:p>
            <a:r>
              <a:rPr lang="en-US" dirty="0" smtClean="0"/>
              <a:t>Curriculum and syllabus</a:t>
            </a:r>
          </a:p>
          <a:p>
            <a:r>
              <a:rPr lang="en-US" dirty="0" smtClean="0"/>
              <a:t>Standards of education</a:t>
            </a:r>
          </a:p>
          <a:p>
            <a:r>
              <a:rPr lang="en-US" dirty="0" smtClean="0"/>
              <a:t>Islamic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20706"/>
            <a:ext cx="7055380" cy="1400530"/>
          </a:xfrm>
        </p:spPr>
        <p:txBody>
          <a:bodyPr/>
          <a:lstStyle/>
          <a:p>
            <a:r>
              <a:rPr lang="en-US" dirty="0" smtClean="0"/>
              <a:t>Educational planning system and structures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Provincial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Planning and development sector/unit/wing within education and literacy department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Planning and development department/board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National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Ministry of education pre devolution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Planning commission/Division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Process\Forums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Departmental Development Working Party (DDWP)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Central Developmental Working Party (CDWP)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ECNEC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Perspective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Five year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Annual development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Development projects and schemes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54" y="125171"/>
            <a:ext cx="7055380" cy="140053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 of Strategic Development </a:t>
            </a:r>
            <a:r>
              <a:rPr lang="en-US" dirty="0"/>
              <a:t>P</a:t>
            </a:r>
            <a:r>
              <a:rPr lang="en-US" dirty="0" smtClean="0"/>
              <a:t>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404" y="1720744"/>
            <a:ext cx="7702151" cy="525326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Situation </a:t>
            </a:r>
            <a:r>
              <a:rPr lang="en-US" b="1" dirty="0" smtClean="0"/>
              <a:t>analysis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Issue and </a:t>
            </a:r>
            <a:r>
              <a:rPr lang="en-US" b="1" dirty="0" smtClean="0"/>
              <a:t>problem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Need assessment</a:t>
            </a:r>
            <a:r>
              <a:rPr lang="en-US" b="1" dirty="0"/>
              <a:t> </a:t>
            </a:r>
            <a:endParaRPr lang="en-US" b="1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Goals, objectives and targets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Strategies to achieve the goals and targets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Actions and activities to implement the strategies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 smtClean="0"/>
              <a:t>Implementation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How (process and methodology) the plan strategies will be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Who will implement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When (scheduling) the plan strategies will be implemented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 smtClean="0"/>
          </a:p>
          <a:p>
            <a:pPr marL="45720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207058"/>
            <a:ext cx="6925940" cy="117136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290" y="1525701"/>
            <a:ext cx="7565674" cy="510711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 smtClean="0"/>
              <a:t>Monitoring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Monitoring indicators</a:t>
            </a:r>
          </a:p>
          <a:p>
            <a:pPr marL="857256" lvl="1" indent="-457200">
              <a:buFont typeface="+mj-lt"/>
              <a:buAutoNum type="arabicPeriod" startAt="7"/>
            </a:pPr>
            <a:r>
              <a:rPr lang="en-US" b="1" dirty="0" smtClean="0"/>
              <a:t>Evaluation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Human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Financial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1" dirty="0" smtClean="0"/>
              <a:t>Risks, bottlenecks and difficulties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1" dirty="0" smtClean="0"/>
              <a:t>Alternate options and best options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1" dirty="0" smtClean="0"/>
              <a:t>Output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1" dirty="0" smtClean="0"/>
              <a:t>Outcome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256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Process of Educational Planning in the Perspective of 18th Amendment</vt:lpstr>
      <vt:lpstr>Objectives</vt:lpstr>
      <vt:lpstr>Constitutional and Legal Provision regarding Education</vt:lpstr>
      <vt:lpstr>Educational Provision/Subjects on concurrent list </vt:lpstr>
      <vt:lpstr>Educational planning system and structures </vt:lpstr>
      <vt:lpstr>Planning Process\Forums</vt:lpstr>
      <vt:lpstr>Kinds of Development Plan</vt:lpstr>
      <vt:lpstr>Outline of Strategic Development Plan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Educational Planning in the Perspective of 18th Amendment</dc:title>
  <dc:creator>123</dc:creator>
  <cp:lastModifiedBy>123</cp:lastModifiedBy>
  <cp:revision>10</cp:revision>
  <dcterms:created xsi:type="dcterms:W3CDTF">2014-12-07T19:54:41Z</dcterms:created>
  <dcterms:modified xsi:type="dcterms:W3CDTF">2016-05-10T00:19:35Z</dcterms:modified>
</cp:coreProperties>
</file>